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84" r:id="rId1"/>
    <p:sldMasterId id="2147483712" r:id="rId2"/>
  </p:sldMasterIdLst>
  <p:notesMasterIdLst>
    <p:notesMasterId r:id="rId30"/>
  </p:notesMasterIdLst>
  <p:sldIdLst>
    <p:sldId id="312" r:id="rId3"/>
    <p:sldId id="354" r:id="rId4"/>
    <p:sldId id="384" r:id="rId5"/>
    <p:sldId id="360" r:id="rId6"/>
    <p:sldId id="372" r:id="rId7"/>
    <p:sldId id="392" r:id="rId8"/>
    <p:sldId id="391" r:id="rId9"/>
    <p:sldId id="379" r:id="rId10"/>
    <p:sldId id="393" r:id="rId11"/>
    <p:sldId id="374" r:id="rId12"/>
    <p:sldId id="394" r:id="rId13"/>
    <p:sldId id="375" r:id="rId14"/>
    <p:sldId id="398" r:id="rId15"/>
    <p:sldId id="397" r:id="rId16"/>
    <p:sldId id="395" r:id="rId17"/>
    <p:sldId id="399" r:id="rId18"/>
    <p:sldId id="400" r:id="rId19"/>
    <p:sldId id="382" r:id="rId20"/>
    <p:sldId id="390" r:id="rId21"/>
    <p:sldId id="369" r:id="rId22"/>
    <p:sldId id="377" r:id="rId23"/>
    <p:sldId id="396" r:id="rId24"/>
    <p:sldId id="385" r:id="rId25"/>
    <p:sldId id="386" r:id="rId26"/>
    <p:sldId id="387" r:id="rId27"/>
    <p:sldId id="388" r:id="rId28"/>
    <p:sldId id="389" r:id="rId29"/>
  </p:sldIdLst>
  <p:sldSz cx="9144000" cy="5143500" type="screen16x9"/>
  <p:notesSz cx="6737350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849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84BE"/>
    <a:srgbClr val="65A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55" autoAdjust="0"/>
    <p:restoredTop sz="73050" autoAdjust="0"/>
  </p:normalViewPr>
  <p:slideViewPr>
    <p:cSldViewPr>
      <p:cViewPr varScale="1">
        <p:scale>
          <a:sx n="67" d="100"/>
          <a:sy n="67" d="100"/>
        </p:scale>
        <p:origin x="-1362" y="-90"/>
      </p:cViewPr>
      <p:guideLst>
        <p:guide orient="horz" pos="84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518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6273" y="0"/>
            <a:ext cx="2919518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6C68A5-B01B-431B-849F-1BEAD4C22C3F}" type="datetimeFigureOut">
              <a:rPr lang="ru-RU" smtClean="0"/>
              <a:pPr/>
              <a:t>21.09.2021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1233488"/>
            <a:ext cx="592137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735" y="4751219"/>
            <a:ext cx="538988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19518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6273" y="9377317"/>
            <a:ext cx="2919518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68F9FD-47FC-4D49-A0D7-31E5CF360E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0494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6E46F3D-9B0F-4CCA-9A7B-167F9B81D6ED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691188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76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28DBBA2-2241-4A32-9B54-B8E677E3D1F0}" type="slidenum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76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55213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76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28DBBA2-2241-4A32-9B54-B8E677E3D1F0}" type="slidenum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76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76568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76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28DBBA2-2241-4A32-9B54-B8E677E3D1F0}" type="slidenum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76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54824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76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28DBBA2-2241-4A32-9B54-B8E677E3D1F0}" type="slidenum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76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42485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76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28DBBA2-2241-4A32-9B54-B8E677E3D1F0}" type="slidenum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76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41845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76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28DBBA2-2241-4A32-9B54-B8E677E3D1F0}" type="slidenum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76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5146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arenR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76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28DBBA2-2241-4A32-9B54-B8E677E3D1F0}" type="slidenum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76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16104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arenR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76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28DBBA2-2241-4A32-9B54-B8E677E3D1F0}" type="slidenum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76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665105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76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28DBBA2-2241-4A32-9B54-B8E677E3D1F0}" type="slidenum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76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196681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76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28DBBA2-2241-4A32-9B54-B8E677E3D1F0}" type="slidenum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76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90538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76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28DBBA2-2241-4A32-9B54-B8E677E3D1F0}" type="slidenum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76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863258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76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28DBBA2-2241-4A32-9B54-B8E677E3D1F0}" type="slidenum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76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385686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76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28DBBA2-2241-4A32-9B54-B8E677E3D1F0}" type="slidenum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76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63442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76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28DBBA2-2241-4A32-9B54-B8E677E3D1F0}" type="slidenum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76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972818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76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28DBBA2-2241-4A32-9B54-B8E677E3D1F0}" type="slidenum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76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383842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76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28DBBA2-2241-4A32-9B54-B8E677E3D1F0}" type="slidenum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76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992971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76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28DBBA2-2241-4A32-9B54-B8E677E3D1F0}" type="slidenum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76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95736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76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28DBBA2-2241-4A32-9B54-B8E677E3D1F0}" type="slidenum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76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283728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76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28DBBA2-2241-4A32-9B54-B8E677E3D1F0}" type="slidenum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76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67672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76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28DBBA2-2241-4A32-9B54-B8E677E3D1F0}" type="slidenum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76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58857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76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28DBBA2-2241-4A32-9B54-B8E677E3D1F0}" type="slidenum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76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002022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76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28DBBA2-2241-4A32-9B54-B8E677E3D1F0}" type="slidenum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76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55084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76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28DBBA2-2241-4A32-9B54-B8E677E3D1F0}" type="slidenum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76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24430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76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28DBBA2-2241-4A32-9B54-B8E677E3D1F0}" type="slidenum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76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300858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76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28DBBA2-2241-4A32-9B54-B8E677E3D1F0}" type="slidenum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76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58408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76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28DBBA2-2241-4A32-9B54-B8E677E3D1F0}" type="slidenum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76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8948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 err="1"/>
              <a:t>Уровень</a:t>
            </a:r>
            <a:r>
              <a:rPr dirty="0"/>
              <a:t> </a:t>
            </a:r>
            <a:r>
              <a:rPr dirty="0" err="1"/>
              <a:t>текста</a:t>
            </a:r>
            <a:r>
              <a:rPr dirty="0"/>
              <a:t> 1</a:t>
            </a:r>
          </a:p>
          <a:p>
            <a:pPr lvl="1"/>
            <a:r>
              <a:rPr dirty="0" err="1"/>
              <a:t>Уровень</a:t>
            </a:r>
            <a:r>
              <a:rPr dirty="0"/>
              <a:t> </a:t>
            </a:r>
            <a:r>
              <a:rPr dirty="0" err="1"/>
              <a:t>текста</a:t>
            </a:r>
            <a:r>
              <a:rPr dirty="0"/>
              <a:t> 2</a:t>
            </a:r>
          </a:p>
          <a:p>
            <a:pPr lvl="2"/>
            <a:r>
              <a:rPr dirty="0" err="1"/>
              <a:t>Уровень</a:t>
            </a:r>
            <a:r>
              <a:rPr dirty="0"/>
              <a:t> </a:t>
            </a:r>
            <a:r>
              <a:rPr dirty="0" err="1"/>
              <a:t>текста</a:t>
            </a:r>
            <a:r>
              <a:rPr dirty="0"/>
              <a:t> 3</a:t>
            </a:r>
          </a:p>
          <a:p>
            <a:pPr lvl="3"/>
            <a:r>
              <a:rPr dirty="0" err="1"/>
              <a:t>Уровень</a:t>
            </a:r>
            <a:r>
              <a:rPr dirty="0"/>
              <a:t> </a:t>
            </a:r>
            <a:r>
              <a:rPr dirty="0" err="1"/>
              <a:t>текста</a:t>
            </a:r>
            <a:r>
              <a:rPr dirty="0"/>
              <a:t> 4</a:t>
            </a:r>
          </a:p>
          <a:p>
            <a:pPr lvl="4"/>
            <a:r>
              <a:rPr dirty="0" err="1"/>
              <a:t>Уровень</a:t>
            </a:r>
            <a:r>
              <a:rPr dirty="0"/>
              <a:t> </a:t>
            </a:r>
            <a:r>
              <a:rPr dirty="0" err="1"/>
              <a:t>текста</a:t>
            </a:r>
            <a:r>
              <a:rPr dirty="0"/>
              <a:t> 5</a:t>
            </a:r>
          </a:p>
        </p:txBody>
      </p:sp>
      <p:sp>
        <p:nvSpPr>
          <p:cNvPr id="15" name="Shape 1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4610039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defTabSz="685800"/>
            <a:fld id="{86CB4B4D-7CA3-9044-876B-883B54F8677D}" type="slidenum">
              <a:rPr lang="ru-RU" smtClean="0"/>
              <a:pPr defTabSz="685800"/>
              <a:t>‹#›</a:t>
            </a:fld>
            <a:endParaRPr lang="ru-RU"/>
          </a:p>
        </p:txBody>
      </p:sp>
      <p:sp>
        <p:nvSpPr>
          <p:cNvPr id="16" name="Shape 16"/>
          <p:cNvSpPr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 err="1"/>
              <a:t>заголовка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72266589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body" idx="1"/>
          </p:nvPr>
        </p:nvSpPr>
        <p:spPr>
          <a:xfrm>
            <a:off x="2373726" y="1981677"/>
            <a:ext cx="3833813" cy="2366963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0227" tIns="40226" rIns="40227" bIns="40226">
            <a:normAutofit/>
          </a:bodyPr>
          <a:lstStyle>
            <a:lvl2pPr marL="534736" indent="-534736"/>
            <a:lvl3pPr marL="534736" indent="-534736"/>
            <a:lvl4pPr marL="534736" indent="-534736"/>
            <a:lvl5pPr marL="534736" indent="-534736"/>
          </a:lstStyle>
          <a:p>
            <a:r>
              <a:rPr dirty="0" err="1"/>
              <a:t>Уровень</a:t>
            </a:r>
            <a:r>
              <a:rPr dirty="0"/>
              <a:t> </a:t>
            </a:r>
            <a:r>
              <a:rPr dirty="0" err="1"/>
              <a:t>текста</a:t>
            </a:r>
            <a:r>
              <a:rPr dirty="0"/>
              <a:t> 1</a:t>
            </a:r>
          </a:p>
          <a:p>
            <a:pPr lvl="1"/>
            <a:r>
              <a:rPr dirty="0" err="1"/>
              <a:t>Уровень</a:t>
            </a:r>
            <a:r>
              <a:rPr dirty="0"/>
              <a:t> </a:t>
            </a:r>
            <a:r>
              <a:rPr dirty="0" err="1"/>
              <a:t>текста</a:t>
            </a:r>
            <a:r>
              <a:rPr dirty="0"/>
              <a:t> 2</a:t>
            </a:r>
          </a:p>
          <a:p>
            <a:pPr lvl="2"/>
            <a:r>
              <a:rPr dirty="0" err="1"/>
              <a:t>Уровень</a:t>
            </a:r>
            <a:r>
              <a:rPr dirty="0"/>
              <a:t> </a:t>
            </a:r>
            <a:r>
              <a:rPr dirty="0" err="1"/>
              <a:t>текста</a:t>
            </a:r>
            <a:r>
              <a:rPr dirty="0"/>
              <a:t> 3</a:t>
            </a:r>
          </a:p>
          <a:p>
            <a:pPr lvl="3"/>
            <a:r>
              <a:rPr dirty="0" err="1"/>
              <a:t>Уровень</a:t>
            </a:r>
            <a:r>
              <a:rPr dirty="0"/>
              <a:t> </a:t>
            </a:r>
            <a:r>
              <a:rPr dirty="0" err="1"/>
              <a:t>текста</a:t>
            </a:r>
            <a:r>
              <a:rPr dirty="0"/>
              <a:t> 4</a:t>
            </a:r>
          </a:p>
          <a:p>
            <a:pPr lvl="4"/>
            <a:r>
              <a:rPr dirty="0" err="1"/>
              <a:t>Уровень</a:t>
            </a:r>
            <a:r>
              <a:rPr dirty="0"/>
              <a:t> </a:t>
            </a:r>
            <a:r>
              <a:rPr dirty="0" err="1"/>
              <a:t>текста</a:t>
            </a:r>
            <a:r>
              <a:rPr dirty="0"/>
              <a:t> 5</a:t>
            </a:r>
          </a:p>
        </p:txBody>
      </p:sp>
      <p:sp>
        <p:nvSpPr>
          <p:cNvPr id="3" name="Shape 3"/>
          <p:cNvSpPr>
            <a:spLocks noGrp="1"/>
          </p:cNvSpPr>
          <p:nvPr>
            <p:ph type="sldNum" sz="quarter" idx="2"/>
          </p:nvPr>
        </p:nvSpPr>
        <p:spPr>
          <a:xfrm>
            <a:off x="2170957" y="4818478"/>
            <a:ext cx="268792" cy="265904"/>
          </a:xfrm>
          <a:prstGeom prst="rect">
            <a:avLst/>
          </a:prstGeom>
          <a:ln w="25400">
            <a:miter lim="400000"/>
          </a:ln>
        </p:spPr>
        <p:txBody>
          <a:bodyPr wrap="none" lIns="40227" tIns="40226" rIns="40227" bIns="40226" anchor="ctr">
            <a:spAutoFit/>
          </a:bodyPr>
          <a:lstStyle>
            <a:lvl1pPr algn="r" defTabSz="804501">
              <a:defRPr sz="1200">
                <a:solidFill>
                  <a:srgbClr val="888888"/>
                </a:solidFill>
                <a:latin typeface="DINPro-Black"/>
                <a:ea typeface="DINPro-Black"/>
                <a:cs typeface="DINPro-Black"/>
                <a:sym typeface="DINPro-Black"/>
              </a:defRPr>
            </a:lvl1pPr>
          </a:lstStyle>
          <a:p>
            <a:pPr hangingPunct="0"/>
            <a:fld id="{86CB4B4D-7CA3-9044-876B-883B54F8677D}" type="slidenum">
              <a:rPr lang="ru-RU" kern="0" smtClean="0"/>
              <a:pPr hangingPunct="0"/>
              <a:t>‹#›</a:t>
            </a:fld>
            <a:endParaRPr lang="ru-RU" kern="0" dirty="0"/>
          </a:p>
        </p:txBody>
      </p:sp>
      <p:sp>
        <p:nvSpPr>
          <p:cNvPr id="4" name="Shape 4"/>
          <p:cNvSpPr/>
          <p:nvPr/>
        </p:nvSpPr>
        <p:spPr>
          <a:xfrm>
            <a:off x="2256728" y="735574"/>
            <a:ext cx="6635753" cy="1242116"/>
          </a:xfrm>
          <a:prstGeom prst="rect">
            <a:avLst/>
          </a:prstGeom>
          <a:solidFill>
            <a:srgbClr val="008ED2"/>
          </a:solidFill>
          <a:ln w="12700">
            <a:miter lim="400000"/>
          </a:ln>
        </p:spPr>
        <p:txBody>
          <a:bodyPr lIns="40227" tIns="40226" rIns="40227" bIns="40226"/>
          <a:lstStyle/>
          <a:p>
            <a:pPr defTabSz="804501" hangingPunct="0"/>
            <a:endParaRPr sz="1600" kern="0" dirty="0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5" name="Shape 5"/>
          <p:cNvSpPr/>
          <p:nvPr/>
        </p:nvSpPr>
        <p:spPr>
          <a:xfrm>
            <a:off x="2256254" y="4841174"/>
            <a:ext cx="6930208" cy="1"/>
          </a:xfrm>
          <a:prstGeom prst="line">
            <a:avLst/>
          </a:prstGeom>
          <a:ln w="50800">
            <a:solidFill>
              <a:srgbClr val="797979"/>
            </a:solidFill>
          </a:ln>
        </p:spPr>
        <p:txBody>
          <a:bodyPr lIns="40227" tIns="40226" rIns="40227" bIns="40226"/>
          <a:lstStyle/>
          <a:p>
            <a:pPr defTabSz="804501" hangingPunct="0"/>
            <a:endParaRPr sz="1600" kern="0" dirty="0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7" name="Shape 7"/>
          <p:cNvSpPr>
            <a:spLocks noGrp="1"/>
          </p:cNvSpPr>
          <p:nvPr>
            <p:ph type="title"/>
          </p:nvPr>
        </p:nvSpPr>
        <p:spPr>
          <a:xfrm>
            <a:off x="2373552" y="776236"/>
            <a:ext cx="4681711" cy="395288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0227" tIns="40226" rIns="40227" bIns="40226"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25820" y="4840002"/>
            <a:ext cx="6566068" cy="216024"/>
          </a:xfrm>
          <a:prstGeom prst="rect">
            <a:avLst/>
          </a:prstGeom>
        </p:spPr>
        <p:txBody>
          <a:bodyPr vert="horz" lIns="91424" tIns="45713" rIns="91424" bIns="45713" rtlCol="0" anchor="ctr"/>
          <a:lstStyle>
            <a:lvl1pPr algn="l" defTabSz="804510" hangingPunct="0">
              <a:defRPr sz="1200">
                <a:solidFill>
                  <a:schemeClr val="tx1">
                    <a:tint val="75000"/>
                  </a:schemeClr>
                </a:solidFill>
                <a:latin typeface="DINPro-Medium"/>
              </a:defRPr>
            </a:lvl1pPr>
          </a:lstStyle>
          <a:p>
            <a:endParaRPr lang="ru-RU" kern="0" dirty="0">
              <a:solidFill>
                <a:srgbClr val="000000">
                  <a:tint val="75000"/>
                </a:srgbClr>
              </a:solidFill>
              <a:ea typeface="Tahoma"/>
              <a:cs typeface="Tahoma"/>
              <a:sym typeface="Tahoma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/>
          <a:srcRect l="3218" r="4722"/>
          <a:stretch>
            <a:fillRect/>
          </a:stretch>
        </p:blipFill>
        <p:spPr bwMode="auto">
          <a:xfrm>
            <a:off x="5" y="33468"/>
            <a:ext cx="1943703" cy="737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70348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ransition spd="med"/>
  <p:hf hdr="0" ftr="0" dt="0"/>
  <p:txStyles>
    <p:titleStyle>
      <a:lvl1pPr marL="0" marR="0" indent="0" algn="l" defTabSz="80450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00" b="0" i="0" u="none" strike="noStrike" cap="none" spc="0" baseline="0">
          <a:ln>
            <a:noFill/>
          </a:ln>
          <a:solidFill>
            <a:srgbClr val="FFFFFF"/>
          </a:solidFill>
          <a:uFillTx/>
          <a:latin typeface="DINPro-Medium"/>
          <a:ea typeface="DINPro-Medium"/>
          <a:cs typeface="DINPro-Medium"/>
          <a:sym typeface="DINPro-Medium"/>
        </a:defRPr>
      </a:lvl1pPr>
      <a:lvl2pPr marL="0" marR="0" indent="0" algn="l" defTabSz="80450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00" b="0" i="0" u="none" strike="noStrike" cap="none" spc="0" baseline="0">
          <a:ln>
            <a:noFill/>
          </a:ln>
          <a:solidFill>
            <a:srgbClr val="FFFFFF"/>
          </a:solidFill>
          <a:uFillTx/>
          <a:latin typeface="DINPro-Medium"/>
          <a:ea typeface="DINPro-Medium"/>
          <a:cs typeface="DINPro-Medium"/>
          <a:sym typeface="DINPro-Medium"/>
        </a:defRPr>
      </a:lvl2pPr>
      <a:lvl3pPr marL="0" marR="0" indent="0" algn="l" defTabSz="80450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00" b="0" i="0" u="none" strike="noStrike" cap="none" spc="0" baseline="0">
          <a:ln>
            <a:noFill/>
          </a:ln>
          <a:solidFill>
            <a:srgbClr val="FFFFFF"/>
          </a:solidFill>
          <a:uFillTx/>
          <a:latin typeface="DINPro-Medium"/>
          <a:ea typeface="DINPro-Medium"/>
          <a:cs typeface="DINPro-Medium"/>
          <a:sym typeface="DINPro-Medium"/>
        </a:defRPr>
      </a:lvl3pPr>
      <a:lvl4pPr marL="0" marR="0" indent="0" algn="l" defTabSz="80450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00" b="0" i="0" u="none" strike="noStrike" cap="none" spc="0" baseline="0">
          <a:ln>
            <a:noFill/>
          </a:ln>
          <a:solidFill>
            <a:srgbClr val="FFFFFF"/>
          </a:solidFill>
          <a:uFillTx/>
          <a:latin typeface="DINPro-Medium"/>
          <a:ea typeface="DINPro-Medium"/>
          <a:cs typeface="DINPro-Medium"/>
          <a:sym typeface="DINPro-Medium"/>
        </a:defRPr>
      </a:lvl4pPr>
      <a:lvl5pPr marL="0" marR="0" indent="0" algn="l" defTabSz="80450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00" b="0" i="0" u="none" strike="noStrike" cap="none" spc="0" baseline="0">
          <a:ln>
            <a:noFill/>
          </a:ln>
          <a:solidFill>
            <a:srgbClr val="FFFFFF"/>
          </a:solidFill>
          <a:uFillTx/>
          <a:latin typeface="DINPro-Medium"/>
          <a:ea typeface="DINPro-Medium"/>
          <a:cs typeface="DINPro-Medium"/>
          <a:sym typeface="DINPro-Medium"/>
        </a:defRPr>
      </a:lvl5pPr>
      <a:lvl6pPr marL="0" marR="0" indent="0" algn="l" defTabSz="80450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00" b="0" i="0" u="none" strike="noStrike" cap="none" spc="0" baseline="0">
          <a:ln>
            <a:noFill/>
          </a:ln>
          <a:solidFill>
            <a:srgbClr val="FFFFFF"/>
          </a:solidFill>
          <a:uFillTx/>
          <a:latin typeface="DINPro-Medium"/>
          <a:ea typeface="DINPro-Medium"/>
          <a:cs typeface="DINPro-Medium"/>
          <a:sym typeface="DINPro-Medium"/>
        </a:defRPr>
      </a:lvl6pPr>
      <a:lvl7pPr marL="0" marR="0" indent="0" algn="l" defTabSz="80450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00" b="0" i="0" u="none" strike="noStrike" cap="none" spc="0" baseline="0">
          <a:ln>
            <a:noFill/>
          </a:ln>
          <a:solidFill>
            <a:srgbClr val="FFFFFF"/>
          </a:solidFill>
          <a:uFillTx/>
          <a:latin typeface="DINPro-Medium"/>
          <a:ea typeface="DINPro-Medium"/>
          <a:cs typeface="DINPro-Medium"/>
          <a:sym typeface="DINPro-Medium"/>
        </a:defRPr>
      </a:lvl7pPr>
      <a:lvl8pPr marL="0" marR="0" indent="0" algn="l" defTabSz="80450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00" b="0" i="0" u="none" strike="noStrike" cap="none" spc="0" baseline="0">
          <a:ln>
            <a:noFill/>
          </a:ln>
          <a:solidFill>
            <a:srgbClr val="FFFFFF"/>
          </a:solidFill>
          <a:uFillTx/>
          <a:latin typeface="DINPro-Medium"/>
          <a:ea typeface="DINPro-Medium"/>
          <a:cs typeface="DINPro-Medium"/>
          <a:sym typeface="DINPro-Medium"/>
        </a:defRPr>
      </a:lvl8pPr>
      <a:lvl9pPr marL="0" marR="0" indent="0" algn="l" defTabSz="80450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00" b="0" i="0" u="none" strike="noStrike" cap="none" spc="0" baseline="0">
          <a:ln>
            <a:noFill/>
          </a:ln>
          <a:solidFill>
            <a:srgbClr val="FFFFFF"/>
          </a:solidFill>
          <a:uFillTx/>
          <a:latin typeface="DINPro-Medium"/>
          <a:ea typeface="DINPro-Medium"/>
          <a:cs typeface="DINPro-Medium"/>
          <a:sym typeface="DINPro-Medium"/>
        </a:defRPr>
      </a:lvl9pPr>
    </p:titleStyle>
    <p:bodyStyle>
      <a:lvl1pPr marL="237550" marR="0" indent="-237550" algn="l" defTabSz="804501" latinLnBrk="0">
        <a:lnSpc>
          <a:spcPct val="60000"/>
        </a:lnSpc>
        <a:spcBef>
          <a:spcPts val="528"/>
        </a:spcBef>
        <a:spcAft>
          <a:spcPts val="0"/>
        </a:spcAft>
        <a:buClrTx/>
        <a:buSzPct val="100000"/>
        <a:buFontTx/>
        <a:buAutoNum type="arabicPeriod"/>
        <a:tabLst/>
        <a:defRPr sz="1600" b="0" i="0" u="none" strike="noStrike" cap="none" spc="0" baseline="0">
          <a:ln>
            <a:noFill/>
          </a:ln>
          <a:solidFill>
            <a:srgbClr val="000000"/>
          </a:solidFill>
          <a:uFillTx/>
          <a:latin typeface="DINPro-Regular"/>
          <a:ea typeface="DINPro-Regular"/>
          <a:cs typeface="DINPro-Regular"/>
          <a:sym typeface="DINPro-Regular"/>
        </a:defRPr>
      </a:lvl1pPr>
      <a:lvl2pPr marL="211712" marR="0" indent="-211712" algn="l" defTabSz="804501" latinLnBrk="0">
        <a:lnSpc>
          <a:spcPct val="60000"/>
        </a:lnSpc>
        <a:spcBef>
          <a:spcPts val="528"/>
        </a:spcBef>
        <a:spcAft>
          <a:spcPts val="0"/>
        </a:spcAft>
        <a:buClrTx/>
        <a:buSzPct val="100000"/>
        <a:buFontTx/>
        <a:buAutoNum type="arabicPeriod"/>
        <a:tabLst/>
        <a:defRPr sz="1600" b="0" i="0" u="none" strike="noStrike" cap="none" spc="0" baseline="0">
          <a:ln>
            <a:noFill/>
          </a:ln>
          <a:solidFill>
            <a:srgbClr val="000000"/>
          </a:solidFill>
          <a:uFillTx/>
          <a:latin typeface="DINPro-Regular"/>
          <a:ea typeface="DINPro-Regular"/>
          <a:cs typeface="DINPro-Regular"/>
          <a:sym typeface="DINPro-Regular"/>
        </a:defRPr>
      </a:lvl2pPr>
      <a:lvl3pPr marL="211712" marR="0" indent="-211712" algn="l" defTabSz="804501" latinLnBrk="0">
        <a:lnSpc>
          <a:spcPct val="60000"/>
        </a:lnSpc>
        <a:spcBef>
          <a:spcPts val="528"/>
        </a:spcBef>
        <a:spcAft>
          <a:spcPts val="0"/>
        </a:spcAft>
        <a:buClrTx/>
        <a:buSzPct val="100000"/>
        <a:buFontTx/>
        <a:buAutoNum type="arabicPeriod"/>
        <a:tabLst/>
        <a:defRPr sz="1600" b="0" i="0" u="none" strike="noStrike" cap="none" spc="0" baseline="0">
          <a:ln>
            <a:noFill/>
          </a:ln>
          <a:solidFill>
            <a:srgbClr val="000000"/>
          </a:solidFill>
          <a:uFillTx/>
          <a:latin typeface="DINPro-Regular"/>
          <a:ea typeface="DINPro-Regular"/>
          <a:cs typeface="DINPro-Regular"/>
          <a:sym typeface="DINPro-Regular"/>
        </a:defRPr>
      </a:lvl3pPr>
      <a:lvl4pPr marL="211712" marR="0" indent="-211712" algn="l" defTabSz="804501" latinLnBrk="0">
        <a:lnSpc>
          <a:spcPct val="60000"/>
        </a:lnSpc>
        <a:spcBef>
          <a:spcPts val="528"/>
        </a:spcBef>
        <a:spcAft>
          <a:spcPts val="0"/>
        </a:spcAft>
        <a:buClrTx/>
        <a:buSzPct val="100000"/>
        <a:buFontTx/>
        <a:buAutoNum type="arabicPeriod"/>
        <a:tabLst/>
        <a:defRPr sz="1600" b="0" i="0" u="none" strike="noStrike" cap="none" spc="0" baseline="0">
          <a:ln>
            <a:noFill/>
          </a:ln>
          <a:solidFill>
            <a:srgbClr val="000000"/>
          </a:solidFill>
          <a:uFillTx/>
          <a:latin typeface="DINPro-Regular"/>
          <a:ea typeface="DINPro-Regular"/>
          <a:cs typeface="DINPro-Regular"/>
          <a:sym typeface="DINPro-Regular"/>
        </a:defRPr>
      </a:lvl4pPr>
      <a:lvl5pPr marL="211712" marR="0" indent="-211712" algn="l" defTabSz="804501" latinLnBrk="0">
        <a:lnSpc>
          <a:spcPct val="60000"/>
        </a:lnSpc>
        <a:spcBef>
          <a:spcPts val="528"/>
        </a:spcBef>
        <a:spcAft>
          <a:spcPts val="0"/>
        </a:spcAft>
        <a:buClrTx/>
        <a:buSzPct val="100000"/>
        <a:buFontTx/>
        <a:buAutoNum type="arabicPeriod"/>
        <a:tabLst/>
        <a:defRPr sz="1600" b="0" i="0" u="none" strike="noStrike" cap="none" spc="0" baseline="0">
          <a:ln>
            <a:noFill/>
          </a:ln>
          <a:solidFill>
            <a:srgbClr val="000000"/>
          </a:solidFill>
          <a:uFillTx/>
          <a:latin typeface="DINPro-Regular"/>
          <a:ea typeface="DINPro-Regular"/>
          <a:cs typeface="DINPro-Regular"/>
          <a:sym typeface="DINPro-Regular"/>
        </a:defRPr>
      </a:lvl5pPr>
      <a:lvl6pPr marL="1329075" marR="0" indent="-211712" algn="l" defTabSz="804501" latinLnBrk="0">
        <a:lnSpc>
          <a:spcPct val="60000"/>
        </a:lnSpc>
        <a:spcBef>
          <a:spcPts val="528"/>
        </a:spcBef>
        <a:spcAft>
          <a:spcPts val="0"/>
        </a:spcAft>
        <a:buClrTx/>
        <a:buSzPct val="100000"/>
        <a:buFontTx/>
        <a:buAutoNum type="arabicPeriod"/>
        <a:tabLst/>
        <a:defRPr sz="1600" b="0" i="0" u="none" strike="noStrike" cap="none" spc="0" baseline="0">
          <a:ln>
            <a:noFill/>
          </a:ln>
          <a:solidFill>
            <a:srgbClr val="000000"/>
          </a:solidFill>
          <a:uFillTx/>
          <a:latin typeface="DINPro-Regular"/>
          <a:ea typeface="DINPro-Regular"/>
          <a:cs typeface="DINPro-Regular"/>
          <a:sym typeface="DINPro-Regular"/>
        </a:defRPr>
      </a:lvl6pPr>
      <a:lvl7pPr marL="1552547" marR="0" indent="-211712" algn="l" defTabSz="804501" latinLnBrk="0">
        <a:lnSpc>
          <a:spcPct val="60000"/>
        </a:lnSpc>
        <a:spcBef>
          <a:spcPts val="528"/>
        </a:spcBef>
        <a:spcAft>
          <a:spcPts val="0"/>
        </a:spcAft>
        <a:buClrTx/>
        <a:buSzPct val="100000"/>
        <a:buFontTx/>
        <a:buAutoNum type="arabicPeriod"/>
        <a:tabLst/>
        <a:defRPr sz="1600" b="0" i="0" u="none" strike="noStrike" cap="none" spc="0" baseline="0">
          <a:ln>
            <a:noFill/>
          </a:ln>
          <a:solidFill>
            <a:srgbClr val="000000"/>
          </a:solidFill>
          <a:uFillTx/>
          <a:latin typeface="DINPro-Regular"/>
          <a:ea typeface="DINPro-Regular"/>
          <a:cs typeface="DINPro-Regular"/>
          <a:sym typeface="DINPro-Regular"/>
        </a:defRPr>
      </a:lvl7pPr>
      <a:lvl8pPr marL="1776020" marR="0" indent="-211712" algn="l" defTabSz="804501" latinLnBrk="0">
        <a:lnSpc>
          <a:spcPct val="60000"/>
        </a:lnSpc>
        <a:spcBef>
          <a:spcPts val="528"/>
        </a:spcBef>
        <a:spcAft>
          <a:spcPts val="0"/>
        </a:spcAft>
        <a:buClrTx/>
        <a:buSzPct val="100000"/>
        <a:buFontTx/>
        <a:buAutoNum type="arabicPeriod"/>
        <a:tabLst/>
        <a:defRPr sz="1600" b="0" i="0" u="none" strike="noStrike" cap="none" spc="0" baseline="0">
          <a:ln>
            <a:noFill/>
          </a:ln>
          <a:solidFill>
            <a:srgbClr val="000000"/>
          </a:solidFill>
          <a:uFillTx/>
          <a:latin typeface="DINPro-Regular"/>
          <a:ea typeface="DINPro-Regular"/>
          <a:cs typeface="DINPro-Regular"/>
          <a:sym typeface="DINPro-Regular"/>
        </a:defRPr>
      </a:lvl8pPr>
      <a:lvl9pPr marL="1999492" marR="0" indent="-211712" algn="l" defTabSz="804501" latinLnBrk="0">
        <a:lnSpc>
          <a:spcPct val="60000"/>
        </a:lnSpc>
        <a:spcBef>
          <a:spcPts val="528"/>
        </a:spcBef>
        <a:spcAft>
          <a:spcPts val="0"/>
        </a:spcAft>
        <a:buClrTx/>
        <a:buSzPct val="100000"/>
        <a:buFontTx/>
        <a:buAutoNum type="arabicPeriod"/>
        <a:tabLst/>
        <a:defRPr sz="1600" b="0" i="0" u="none" strike="noStrike" cap="none" spc="0" baseline="0">
          <a:ln>
            <a:noFill/>
          </a:ln>
          <a:solidFill>
            <a:srgbClr val="000000"/>
          </a:solidFill>
          <a:uFillTx/>
          <a:latin typeface="DINPro-Regular"/>
          <a:ea typeface="DINPro-Regular"/>
          <a:cs typeface="DINPro-Regular"/>
          <a:sym typeface="DINPro-Regular"/>
        </a:defRPr>
      </a:lvl9pPr>
    </p:bodyStyle>
    <p:otherStyle>
      <a:lvl1pPr marL="0" marR="0" indent="0" algn="r" defTabSz="80450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Pro-Black"/>
        </a:defRPr>
      </a:lvl1pPr>
      <a:lvl2pPr marL="0" marR="0" indent="201125" algn="r" defTabSz="80450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Pro-Black"/>
        </a:defRPr>
      </a:lvl2pPr>
      <a:lvl3pPr marL="0" marR="0" indent="402251" algn="r" defTabSz="80450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Pro-Black"/>
        </a:defRPr>
      </a:lvl3pPr>
      <a:lvl4pPr marL="0" marR="0" indent="603377" algn="r" defTabSz="80450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Pro-Black"/>
        </a:defRPr>
      </a:lvl4pPr>
      <a:lvl5pPr marL="0" marR="0" indent="804501" algn="r" defTabSz="80450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Pro-Black"/>
        </a:defRPr>
      </a:lvl5pPr>
      <a:lvl6pPr marL="0" marR="0" indent="1005626" algn="r" defTabSz="80450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Pro-Black"/>
        </a:defRPr>
      </a:lvl6pPr>
      <a:lvl7pPr marL="0" marR="0" indent="1206752" algn="r" defTabSz="80450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Pro-Black"/>
        </a:defRPr>
      </a:lvl7pPr>
      <a:lvl8pPr marL="0" marR="0" indent="1407878" algn="r" defTabSz="80450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Pro-Black"/>
        </a:defRPr>
      </a:lvl8pPr>
      <a:lvl9pPr marL="0" marR="0" indent="1609004" algn="r" defTabSz="80450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Pro-Black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2165817" y="4837898"/>
            <a:ext cx="252776" cy="250529"/>
          </a:xfrm>
          <a:prstGeom prst="rect">
            <a:avLst/>
          </a:prstGeom>
          <a:ln w="25400">
            <a:miter lim="400000"/>
          </a:ln>
        </p:spPr>
        <p:txBody>
          <a:bodyPr wrap="none" lIns="40234" tIns="40233" rIns="40234" bIns="40233" anchor="ctr">
            <a:spAutoFit/>
          </a:bodyPr>
          <a:lstStyle>
            <a:lvl1pPr algn="r">
              <a:defRPr sz="1100">
                <a:solidFill>
                  <a:srgbClr val="888888"/>
                </a:solidFill>
                <a:latin typeface="DINPro-Black"/>
                <a:ea typeface="DINPro-Black"/>
                <a:cs typeface="DINPro-Black"/>
                <a:sym typeface="DINPro-Black"/>
              </a:defRPr>
            </a:lvl1pPr>
          </a:lstStyle>
          <a:p>
            <a:pPr defTabSz="804652" hangingPunct="0"/>
            <a:fld id="{86CB4B4D-7CA3-9044-876B-883B54F8677D}" type="slidenum">
              <a:rPr lang="ru-RU" kern="0" smtClean="0"/>
              <a:pPr defTabSz="804652" hangingPunct="0"/>
              <a:t>‹#›</a:t>
            </a:fld>
            <a:endParaRPr lang="ru-RU" kern="0"/>
          </a:p>
        </p:txBody>
      </p:sp>
      <p:sp>
        <p:nvSpPr>
          <p:cNvPr id="3" name="Shape 3"/>
          <p:cNvSpPr/>
          <p:nvPr/>
        </p:nvSpPr>
        <p:spPr>
          <a:xfrm>
            <a:off x="2256243" y="4840964"/>
            <a:ext cx="6930208" cy="1"/>
          </a:xfrm>
          <a:prstGeom prst="line">
            <a:avLst/>
          </a:prstGeom>
          <a:ln w="50800">
            <a:solidFill>
              <a:srgbClr val="797979"/>
            </a:solidFill>
          </a:ln>
        </p:spPr>
        <p:txBody>
          <a:bodyPr lIns="40234" tIns="40233" rIns="40234" bIns="40233"/>
          <a:lstStyle/>
          <a:p>
            <a:pPr marL="0" marR="0" lvl="0" indent="0" algn="l" defTabSz="804652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5" name="Shape 5"/>
          <p:cNvSpPr/>
          <p:nvPr/>
        </p:nvSpPr>
        <p:spPr>
          <a:xfrm>
            <a:off x="2948049" y="195492"/>
            <a:ext cx="6210308" cy="918101"/>
          </a:xfrm>
          <a:prstGeom prst="rect">
            <a:avLst/>
          </a:prstGeom>
          <a:solidFill>
            <a:srgbClr val="008ED2"/>
          </a:solidFill>
          <a:ln w="12700">
            <a:miter lim="400000"/>
          </a:ln>
        </p:spPr>
        <p:txBody>
          <a:bodyPr lIns="40234" tIns="40233" rIns="40234" bIns="40233"/>
          <a:lstStyle/>
          <a:p>
            <a:pPr marL="0" marR="0" lvl="0" indent="0" algn="l" defTabSz="804652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6" name="Shape 6"/>
          <p:cNvSpPr/>
          <p:nvPr userDrawn="1"/>
        </p:nvSpPr>
        <p:spPr>
          <a:xfrm>
            <a:off x="2312063" y="200705"/>
            <a:ext cx="611603" cy="476251"/>
          </a:xfrm>
          <a:prstGeom prst="rect">
            <a:avLst/>
          </a:prstGeom>
          <a:solidFill>
            <a:srgbClr val="008ED2"/>
          </a:solidFill>
          <a:ln w="12700">
            <a:miter lim="400000"/>
          </a:ln>
        </p:spPr>
        <p:txBody>
          <a:bodyPr lIns="40234" tIns="40233" rIns="40234" bIns="40233"/>
          <a:lstStyle/>
          <a:p>
            <a:pPr marL="0" marR="0" lvl="0" indent="0" algn="l" defTabSz="804652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7" name="Shape 7"/>
          <p:cNvSpPr>
            <a:spLocks noGrp="1"/>
          </p:cNvSpPr>
          <p:nvPr>
            <p:ph type="title"/>
          </p:nvPr>
        </p:nvSpPr>
        <p:spPr>
          <a:xfrm>
            <a:off x="2477149" y="248330"/>
            <a:ext cx="6172200" cy="381001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0234" tIns="40233" rIns="40234" bIns="40233"/>
          <a:lstStyle/>
          <a:p>
            <a:r>
              <a:rPr dirty="0" err="1"/>
              <a:t>Тек</a:t>
            </a:r>
            <a:r>
              <a:rPr lang="ru-RU" dirty="0"/>
              <a:t>с</a:t>
            </a:r>
            <a:r>
              <a:rPr dirty="0"/>
              <a:t>т </a:t>
            </a:r>
            <a:r>
              <a:rPr dirty="0" err="1"/>
              <a:t>заголовка</a:t>
            </a:r>
            <a:endParaRPr dirty="0"/>
          </a:p>
        </p:txBody>
      </p:sp>
      <p:sp>
        <p:nvSpPr>
          <p:cNvPr id="8" name="Shape 8"/>
          <p:cNvSpPr>
            <a:spLocks noGrp="1"/>
          </p:cNvSpPr>
          <p:nvPr>
            <p:ph type="body" idx="1"/>
          </p:nvPr>
        </p:nvSpPr>
        <p:spPr>
          <a:xfrm>
            <a:off x="1485900" y="1200150"/>
            <a:ext cx="6172200" cy="3943350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0234" tIns="40233" rIns="40234" bIns="40233"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25820" y="4840002"/>
            <a:ext cx="6566068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DINPro-Medium"/>
              </a:defRPr>
            </a:lvl1pPr>
          </a:lstStyle>
          <a:p>
            <a:pPr defTabSz="804652" hangingPunct="0"/>
            <a:endParaRPr lang="ru-RU" kern="0" dirty="0">
              <a:solidFill>
                <a:srgbClr val="000000">
                  <a:tint val="75000"/>
                </a:srgbClr>
              </a:solidFill>
              <a:ea typeface="Tahoma"/>
              <a:cs typeface="Tahoma"/>
              <a:sym typeface="Tahoma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/>
          <a:srcRect l="3218" r="4722"/>
          <a:stretch>
            <a:fillRect/>
          </a:stretch>
        </p:blipFill>
        <p:spPr bwMode="auto">
          <a:xfrm>
            <a:off x="5" y="33468"/>
            <a:ext cx="1943703" cy="737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47648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</p:sldLayoutIdLst>
  <p:transition spd="med"/>
  <p:hf hdr="0" ftr="0" dt="0"/>
  <p:txStyles>
    <p:titleStyle>
      <a:lvl1pPr marL="0" marR="0" indent="0" algn="l" defTabSz="80465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900" b="0" i="0" u="none" strike="noStrike" cap="none" spc="0" baseline="0">
          <a:ln>
            <a:noFill/>
          </a:ln>
          <a:solidFill>
            <a:srgbClr val="FFFFFF"/>
          </a:solidFill>
          <a:uFillTx/>
          <a:latin typeface="DINPro-Regular"/>
          <a:ea typeface="DINPro-Regular"/>
          <a:cs typeface="DINPro-Regular"/>
          <a:sym typeface="DINPro-Regular"/>
        </a:defRPr>
      </a:lvl1pPr>
      <a:lvl2pPr marL="0" marR="0" indent="0" algn="l" defTabSz="80465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900" b="0" i="0" u="none" strike="noStrike" cap="none" spc="0" baseline="0">
          <a:ln>
            <a:noFill/>
          </a:ln>
          <a:solidFill>
            <a:srgbClr val="FFFFFF"/>
          </a:solidFill>
          <a:uFillTx/>
          <a:latin typeface="DINPro-Regular"/>
          <a:ea typeface="DINPro-Regular"/>
          <a:cs typeface="DINPro-Regular"/>
          <a:sym typeface="DINPro-Regular"/>
        </a:defRPr>
      </a:lvl2pPr>
      <a:lvl3pPr marL="0" marR="0" indent="0" algn="l" defTabSz="80465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900" b="0" i="0" u="none" strike="noStrike" cap="none" spc="0" baseline="0">
          <a:ln>
            <a:noFill/>
          </a:ln>
          <a:solidFill>
            <a:srgbClr val="FFFFFF"/>
          </a:solidFill>
          <a:uFillTx/>
          <a:latin typeface="DINPro-Regular"/>
          <a:ea typeface="DINPro-Regular"/>
          <a:cs typeface="DINPro-Regular"/>
          <a:sym typeface="DINPro-Regular"/>
        </a:defRPr>
      </a:lvl3pPr>
      <a:lvl4pPr marL="0" marR="0" indent="0" algn="l" defTabSz="80465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900" b="0" i="0" u="none" strike="noStrike" cap="none" spc="0" baseline="0">
          <a:ln>
            <a:noFill/>
          </a:ln>
          <a:solidFill>
            <a:srgbClr val="FFFFFF"/>
          </a:solidFill>
          <a:uFillTx/>
          <a:latin typeface="DINPro-Regular"/>
          <a:ea typeface="DINPro-Regular"/>
          <a:cs typeface="DINPro-Regular"/>
          <a:sym typeface="DINPro-Regular"/>
        </a:defRPr>
      </a:lvl4pPr>
      <a:lvl5pPr marL="0" marR="0" indent="0" algn="l" defTabSz="80465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900" b="0" i="0" u="none" strike="noStrike" cap="none" spc="0" baseline="0">
          <a:ln>
            <a:noFill/>
          </a:ln>
          <a:solidFill>
            <a:srgbClr val="FFFFFF"/>
          </a:solidFill>
          <a:uFillTx/>
          <a:latin typeface="DINPro-Regular"/>
          <a:ea typeface="DINPro-Regular"/>
          <a:cs typeface="DINPro-Regular"/>
          <a:sym typeface="DINPro-Regular"/>
        </a:defRPr>
      </a:lvl5pPr>
      <a:lvl6pPr marL="0" marR="0" indent="0" algn="l" defTabSz="80465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900" b="0" i="0" u="none" strike="noStrike" cap="none" spc="0" baseline="0">
          <a:ln>
            <a:noFill/>
          </a:ln>
          <a:solidFill>
            <a:srgbClr val="FFFFFF"/>
          </a:solidFill>
          <a:uFillTx/>
          <a:latin typeface="DINPro-Regular"/>
          <a:ea typeface="DINPro-Regular"/>
          <a:cs typeface="DINPro-Regular"/>
          <a:sym typeface="DINPro-Regular"/>
        </a:defRPr>
      </a:lvl6pPr>
      <a:lvl7pPr marL="0" marR="0" indent="0" algn="l" defTabSz="80465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900" b="0" i="0" u="none" strike="noStrike" cap="none" spc="0" baseline="0">
          <a:ln>
            <a:noFill/>
          </a:ln>
          <a:solidFill>
            <a:srgbClr val="FFFFFF"/>
          </a:solidFill>
          <a:uFillTx/>
          <a:latin typeface="DINPro-Regular"/>
          <a:ea typeface="DINPro-Regular"/>
          <a:cs typeface="DINPro-Regular"/>
          <a:sym typeface="DINPro-Regular"/>
        </a:defRPr>
      </a:lvl7pPr>
      <a:lvl8pPr marL="0" marR="0" indent="0" algn="l" defTabSz="80465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900" b="0" i="0" u="none" strike="noStrike" cap="none" spc="0" baseline="0">
          <a:ln>
            <a:noFill/>
          </a:ln>
          <a:solidFill>
            <a:srgbClr val="FFFFFF"/>
          </a:solidFill>
          <a:uFillTx/>
          <a:latin typeface="DINPro-Regular"/>
          <a:ea typeface="DINPro-Regular"/>
          <a:cs typeface="DINPro-Regular"/>
          <a:sym typeface="DINPro-Regular"/>
        </a:defRPr>
      </a:lvl8pPr>
      <a:lvl9pPr marL="0" marR="0" indent="0" algn="l" defTabSz="80465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900" b="0" i="0" u="none" strike="noStrike" cap="none" spc="0" baseline="0">
          <a:ln>
            <a:noFill/>
          </a:ln>
          <a:solidFill>
            <a:srgbClr val="FFFFFF"/>
          </a:solidFill>
          <a:uFillTx/>
          <a:latin typeface="DINPro-Regular"/>
          <a:ea typeface="DINPro-Regular"/>
          <a:cs typeface="DINPro-Regular"/>
          <a:sym typeface="DINPro-Regular"/>
        </a:defRPr>
      </a:lvl9pPr>
    </p:titleStyle>
    <p:bodyStyle>
      <a:lvl1pPr marL="301745" marR="0" indent="-301745" algn="l" defTabSz="804652" rtl="0" latinLnBrk="0">
        <a:lnSpc>
          <a:spcPct val="100000"/>
        </a:lnSpc>
        <a:spcBef>
          <a:spcPts val="1012"/>
        </a:spcBef>
        <a:spcAft>
          <a:spcPts val="0"/>
        </a:spcAft>
        <a:buClrTx/>
        <a:buSzPct val="100000"/>
        <a:buFontTx/>
        <a:buChar char="•"/>
        <a:tabLst/>
        <a:defRPr sz="2800" b="0" i="0" u="none" strike="noStrike" cap="none" spc="0" baseline="0">
          <a:ln>
            <a:noFill/>
          </a:ln>
          <a:solidFill>
            <a:srgbClr val="004EA4"/>
          </a:solidFill>
          <a:uFillTx/>
          <a:latin typeface="Tahoma"/>
          <a:ea typeface="Tahoma"/>
          <a:cs typeface="Tahoma"/>
          <a:sym typeface="Tahoma"/>
        </a:defRPr>
      </a:lvl1pPr>
      <a:lvl2pPr marL="488538" marR="0" indent="-287375" algn="l" defTabSz="804652" rtl="0" latinLnBrk="0">
        <a:lnSpc>
          <a:spcPct val="100000"/>
        </a:lnSpc>
        <a:spcBef>
          <a:spcPts val="1012"/>
        </a:spcBef>
        <a:spcAft>
          <a:spcPts val="0"/>
        </a:spcAft>
        <a:buClrTx/>
        <a:buSzPct val="100000"/>
        <a:buFontTx/>
        <a:buChar char="–"/>
        <a:tabLst/>
        <a:defRPr sz="2800" b="0" i="0" u="none" strike="noStrike" cap="none" spc="0" baseline="0">
          <a:ln>
            <a:noFill/>
          </a:ln>
          <a:solidFill>
            <a:srgbClr val="004EA4"/>
          </a:solidFill>
          <a:uFillTx/>
          <a:latin typeface="Tahoma"/>
          <a:ea typeface="Tahoma"/>
          <a:cs typeface="Tahoma"/>
          <a:sym typeface="Tahoma"/>
        </a:defRPr>
      </a:lvl2pPr>
      <a:lvl3pPr marL="670544" marR="0" indent="-268217" algn="l" defTabSz="804652" rtl="0" latinLnBrk="0">
        <a:lnSpc>
          <a:spcPct val="100000"/>
        </a:lnSpc>
        <a:spcBef>
          <a:spcPts val="1012"/>
        </a:spcBef>
        <a:spcAft>
          <a:spcPts val="0"/>
        </a:spcAft>
        <a:buClrTx/>
        <a:buSzPct val="100000"/>
        <a:buFontTx/>
        <a:buChar char="•"/>
        <a:tabLst/>
        <a:defRPr sz="2800" b="0" i="0" u="none" strike="noStrike" cap="none" spc="0" baseline="0">
          <a:ln>
            <a:noFill/>
          </a:ln>
          <a:solidFill>
            <a:srgbClr val="004EA4"/>
          </a:solidFill>
          <a:uFillTx/>
          <a:latin typeface="Tahoma"/>
          <a:ea typeface="Tahoma"/>
          <a:cs typeface="Tahoma"/>
          <a:sym typeface="Tahoma"/>
        </a:defRPr>
      </a:lvl3pPr>
      <a:lvl4pPr marL="925350" marR="0" indent="-321861" algn="l" defTabSz="804652" rtl="0" latinLnBrk="0">
        <a:lnSpc>
          <a:spcPct val="100000"/>
        </a:lnSpc>
        <a:spcBef>
          <a:spcPts val="1012"/>
        </a:spcBef>
        <a:spcAft>
          <a:spcPts val="0"/>
        </a:spcAft>
        <a:buClrTx/>
        <a:buSzPct val="100000"/>
        <a:buFontTx/>
        <a:buChar char="–"/>
        <a:tabLst/>
        <a:defRPr sz="2800" b="0" i="0" u="none" strike="noStrike" cap="none" spc="0" baseline="0">
          <a:ln>
            <a:noFill/>
          </a:ln>
          <a:solidFill>
            <a:srgbClr val="004EA4"/>
          </a:solidFill>
          <a:uFillTx/>
          <a:latin typeface="Tahoma"/>
          <a:ea typeface="Tahoma"/>
          <a:cs typeface="Tahoma"/>
          <a:sym typeface="Tahoma"/>
        </a:defRPr>
      </a:lvl4pPr>
      <a:lvl5pPr marL="1126513" marR="0" indent="-321861" algn="l" defTabSz="804652" rtl="0" latinLnBrk="0">
        <a:lnSpc>
          <a:spcPct val="100000"/>
        </a:lnSpc>
        <a:spcBef>
          <a:spcPts val="1012"/>
        </a:spcBef>
        <a:spcAft>
          <a:spcPts val="0"/>
        </a:spcAft>
        <a:buClrTx/>
        <a:buSzPct val="100000"/>
        <a:buFontTx/>
        <a:buChar char="»"/>
        <a:tabLst/>
        <a:defRPr sz="2800" b="0" i="0" u="none" strike="noStrike" cap="none" spc="0" baseline="0">
          <a:ln>
            <a:noFill/>
          </a:ln>
          <a:solidFill>
            <a:srgbClr val="004EA4"/>
          </a:solidFill>
          <a:uFillTx/>
          <a:latin typeface="Tahoma"/>
          <a:ea typeface="Tahoma"/>
          <a:cs typeface="Tahoma"/>
          <a:sym typeface="Tahoma"/>
        </a:defRPr>
      </a:lvl5pPr>
      <a:lvl6pPr marL="1327676" marR="0" indent="-321861" algn="l" defTabSz="804652" rtl="0" latinLnBrk="0">
        <a:lnSpc>
          <a:spcPct val="100000"/>
        </a:lnSpc>
        <a:spcBef>
          <a:spcPts val="1012"/>
        </a:spcBef>
        <a:spcAft>
          <a:spcPts val="0"/>
        </a:spcAft>
        <a:buClrTx/>
        <a:buSzPct val="100000"/>
        <a:buFontTx/>
        <a:buChar char="»"/>
        <a:tabLst/>
        <a:defRPr sz="2800" b="0" i="0" u="none" strike="noStrike" cap="none" spc="0" baseline="0">
          <a:ln>
            <a:noFill/>
          </a:ln>
          <a:solidFill>
            <a:srgbClr val="004EA4"/>
          </a:solidFill>
          <a:uFillTx/>
          <a:latin typeface="Tahoma"/>
          <a:ea typeface="Tahoma"/>
          <a:cs typeface="Tahoma"/>
          <a:sym typeface="Tahoma"/>
        </a:defRPr>
      </a:lvl6pPr>
      <a:lvl7pPr marL="1528839" marR="0" indent="-321861" algn="l" defTabSz="804652" rtl="0" latinLnBrk="0">
        <a:lnSpc>
          <a:spcPct val="100000"/>
        </a:lnSpc>
        <a:spcBef>
          <a:spcPts val="1012"/>
        </a:spcBef>
        <a:spcAft>
          <a:spcPts val="0"/>
        </a:spcAft>
        <a:buClrTx/>
        <a:buSzPct val="100000"/>
        <a:buFontTx/>
        <a:buChar char="»"/>
        <a:tabLst/>
        <a:defRPr sz="2800" b="0" i="0" u="none" strike="noStrike" cap="none" spc="0" baseline="0">
          <a:ln>
            <a:noFill/>
          </a:ln>
          <a:solidFill>
            <a:srgbClr val="004EA4"/>
          </a:solidFill>
          <a:uFillTx/>
          <a:latin typeface="Tahoma"/>
          <a:ea typeface="Tahoma"/>
          <a:cs typeface="Tahoma"/>
          <a:sym typeface="Tahoma"/>
        </a:defRPr>
      </a:lvl7pPr>
      <a:lvl8pPr marL="1730002" marR="0" indent="-321861" algn="l" defTabSz="804652" rtl="0" latinLnBrk="0">
        <a:lnSpc>
          <a:spcPct val="100000"/>
        </a:lnSpc>
        <a:spcBef>
          <a:spcPts val="1012"/>
        </a:spcBef>
        <a:spcAft>
          <a:spcPts val="0"/>
        </a:spcAft>
        <a:buClrTx/>
        <a:buSzPct val="100000"/>
        <a:buFontTx/>
        <a:buChar char="»"/>
        <a:tabLst/>
        <a:defRPr sz="2800" b="0" i="0" u="none" strike="noStrike" cap="none" spc="0" baseline="0">
          <a:ln>
            <a:noFill/>
          </a:ln>
          <a:solidFill>
            <a:srgbClr val="004EA4"/>
          </a:solidFill>
          <a:uFillTx/>
          <a:latin typeface="Tahoma"/>
          <a:ea typeface="Tahoma"/>
          <a:cs typeface="Tahoma"/>
          <a:sym typeface="Tahoma"/>
        </a:defRPr>
      </a:lvl8pPr>
      <a:lvl9pPr marL="1931165" marR="0" indent="-321861" algn="l" defTabSz="804652" rtl="0" latinLnBrk="0">
        <a:lnSpc>
          <a:spcPct val="100000"/>
        </a:lnSpc>
        <a:spcBef>
          <a:spcPts val="1012"/>
        </a:spcBef>
        <a:spcAft>
          <a:spcPts val="0"/>
        </a:spcAft>
        <a:buClrTx/>
        <a:buSzPct val="100000"/>
        <a:buFontTx/>
        <a:buChar char="»"/>
        <a:tabLst/>
        <a:defRPr sz="2800" b="0" i="0" u="none" strike="noStrike" cap="none" spc="0" baseline="0">
          <a:ln>
            <a:noFill/>
          </a:ln>
          <a:solidFill>
            <a:srgbClr val="004EA4"/>
          </a:solidFill>
          <a:uFillTx/>
          <a:latin typeface="Tahoma"/>
          <a:ea typeface="Tahoma"/>
          <a:cs typeface="Tahoma"/>
          <a:sym typeface="Tahoma"/>
        </a:defRPr>
      </a:lvl9pPr>
    </p:bodyStyle>
    <p:otherStyle>
      <a:lvl1pPr marL="0" marR="0" indent="0" algn="r" defTabSz="80465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Pro-Black"/>
        </a:defRPr>
      </a:lvl1pPr>
      <a:lvl2pPr marL="0" marR="0" indent="201163" algn="r" defTabSz="80465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Pro-Black"/>
        </a:defRPr>
      </a:lvl2pPr>
      <a:lvl3pPr marL="0" marR="0" indent="402326" algn="r" defTabSz="80465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Pro-Black"/>
        </a:defRPr>
      </a:lvl3pPr>
      <a:lvl4pPr marL="0" marR="0" indent="603489" algn="r" defTabSz="80465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Pro-Black"/>
        </a:defRPr>
      </a:lvl4pPr>
      <a:lvl5pPr marL="0" marR="0" indent="804652" algn="r" defTabSz="80465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Pro-Black"/>
        </a:defRPr>
      </a:lvl5pPr>
      <a:lvl6pPr marL="0" marR="0" indent="1005815" algn="r" defTabSz="80465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Pro-Black"/>
        </a:defRPr>
      </a:lvl6pPr>
      <a:lvl7pPr marL="0" marR="0" indent="1206978" algn="r" defTabSz="80465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Pro-Black"/>
        </a:defRPr>
      </a:lvl7pPr>
      <a:lvl8pPr marL="0" marR="0" indent="1408141" algn="r" defTabSz="80465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Pro-Black"/>
        </a:defRPr>
      </a:lvl8pPr>
      <a:lvl9pPr marL="0" marR="0" indent="1609304" algn="r" defTabSz="80465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Pro-Black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ankorn77@gmail.com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toporovami@mail.ru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25">
            <a:extLst>
              <a:ext uri="{FF2B5EF4-FFF2-40B4-BE49-F238E27FC236}">
                <a16:creationId xmlns="" xmlns:a16="http://schemas.microsoft.com/office/drawing/2014/main" id="{EFF6E73B-89F7-47CB-A83D-5F15A1512C58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>
          <a:xfrm>
            <a:off x="2208136" y="4826318"/>
            <a:ext cx="238341" cy="250519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pPr marL="0" marR="0" lvl="0" indent="0" algn="r" defTabSz="804581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sz="1100" b="0" i="0" u="none" strike="noStrike" kern="1200" cap="none" spc="0" normalizeH="0" baseline="0" noProof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DIN Pro Medium"/>
                <a:sym typeface="DINPro-Black"/>
              </a:rPr>
              <a:pPr marL="0" marR="0" lvl="0" indent="0" algn="r" defTabSz="804581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sz="1100" b="0" i="0" u="none" strike="noStrike" kern="1200" cap="none" spc="0" normalizeH="0" baseline="0" noProof="0" dirty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DIN Pro Medium"/>
              <a:sym typeface="DINPro-Black"/>
            </a:endParaRPr>
          </a:p>
        </p:txBody>
      </p:sp>
      <p:sp>
        <p:nvSpPr>
          <p:cNvPr id="27" name="Shape 27"/>
          <p:cNvSpPr>
            <a:spLocks noGrp="1"/>
          </p:cNvSpPr>
          <p:nvPr>
            <p:ph type="title"/>
          </p:nvPr>
        </p:nvSpPr>
        <p:spPr>
          <a:xfrm>
            <a:off x="2411760" y="771550"/>
            <a:ext cx="6172200" cy="1224136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Методологический </a:t>
            </a:r>
            <a:r>
              <a:rPr lang="ru-RU" sz="2400" dirty="0">
                <a:solidFill>
                  <a:schemeClr val="tx1"/>
                </a:solidFill>
              </a:rPr>
              <a:t>подход реализации модели высшего образования "2+2+2" в техническом вузе</a:t>
            </a:r>
            <a:endParaRPr sz="2400" dirty="0">
              <a:solidFill>
                <a:schemeClr val="tx1"/>
              </a:solidFill>
              <a:latin typeface="DIN Pro Medium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="" xmlns:a16="http://schemas.microsoft.com/office/drawing/2014/main" id="{ADCC0BB0-9567-4FDD-9C96-A19B3F0DB3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1990002"/>
              </p:ext>
            </p:extLst>
          </p:nvPr>
        </p:nvGraphicFramePr>
        <p:xfrm>
          <a:off x="2446476" y="2211710"/>
          <a:ext cx="6446003" cy="1287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7452">
                  <a:extLst>
                    <a:ext uri="{9D8B030D-6E8A-4147-A177-3AD203B41FA5}">
                      <a16:colId xmlns="" xmlns:a16="http://schemas.microsoft.com/office/drawing/2014/main" val="1145691722"/>
                    </a:ext>
                  </a:extLst>
                </a:gridCol>
                <a:gridCol w="4968551">
                  <a:extLst>
                    <a:ext uri="{9D8B030D-6E8A-4147-A177-3AD203B41FA5}">
                      <a16:colId xmlns="" xmlns:a16="http://schemas.microsoft.com/office/drawing/2014/main" val="1822516862"/>
                    </a:ext>
                  </a:extLst>
                </a:gridCol>
              </a:tblGrid>
              <a:tr h="891540">
                <a:tc>
                  <a:txBody>
                    <a:bodyPr/>
                    <a:lstStyle/>
                    <a:p>
                      <a:pPr marL="0" marR="0" lvl="0" indent="0" algn="l" defTabSz="804672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DINPro-Medium"/>
                        </a:rPr>
                        <a:t>Докладчики:</a:t>
                      </a:r>
                      <a:endParaRPr lang="ru-RU" sz="16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DINPro-Medium"/>
                        <a:sym typeface="DINPro-Medium"/>
                      </a:endParaRPr>
                    </a:p>
                  </a:txBody>
                  <a:tcPr marL="36000" marR="3600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1588" algn="l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DINPro-Medium"/>
                        </a:rPr>
                        <a:t>начальник отдела образовательных стандартов</a:t>
                      </a:r>
                    </a:p>
                    <a:p>
                      <a:pPr marL="0" indent="1588" algn="l"/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  <a:latin typeface="DINPro-Medium"/>
                        </a:rPr>
                        <a:t>Корнеенкова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DINPro-Medium"/>
                        </a:rPr>
                        <a:t> А.В.</a:t>
                      </a:r>
                    </a:p>
                    <a:p>
                      <a:pPr marL="0" indent="1588" algn="l"/>
                      <a:endParaRPr lang="ru-RU" sz="1600" b="0" dirty="0" smtClean="0">
                        <a:solidFill>
                          <a:schemeClr val="tx1"/>
                        </a:solidFill>
                        <a:latin typeface="DINPro-Medium"/>
                      </a:endParaRPr>
                    </a:p>
                    <a:p>
                      <a:pPr marL="0" indent="1588" algn="l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DINPro-Medium"/>
                        </a:rPr>
                        <a:t>ведущий методист по направлению 24.04.04</a:t>
                      </a:r>
                    </a:p>
                    <a:p>
                      <a:pPr marL="0" indent="1588" algn="l"/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  <a:latin typeface="DINPro-Medium"/>
                        </a:rPr>
                        <a:t>Топорова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DINPro-Medium"/>
                        </a:rPr>
                        <a:t> М.И.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DINPro-Medium"/>
                      </a:endParaRPr>
                    </a:p>
                  </a:txBody>
                  <a:tcPr marL="3600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749657746"/>
                  </a:ext>
                </a:extLst>
              </a:tr>
            </a:tbl>
          </a:graphicData>
        </a:graphic>
      </p:graphicFrame>
      <p:sp>
        <p:nvSpPr>
          <p:cNvPr id="11" name="Нижний колонтитул 4"/>
          <p:cNvSpPr txBox="1">
            <a:spLocks/>
          </p:cNvSpPr>
          <p:nvPr/>
        </p:nvSpPr>
        <p:spPr bwMode="auto">
          <a:xfrm>
            <a:off x="2592389" y="4840035"/>
            <a:ext cx="6565900" cy="216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marL="0" marR="0" lvl="0" indent="0" algn="l" defTabSz="803164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DIN Pro Medium"/>
                <a:cs typeface="Tahoma" pitchFamily="34" charset="0"/>
                <a:sym typeface="Tahoma" pitchFamily="34" charset="0"/>
              </a:rPr>
              <a:t>Заседание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DIN Pro Medium"/>
                <a:cs typeface="Tahoma" pitchFamily="34" charset="0"/>
                <a:sym typeface="Tahoma" pitchFamily="34" charset="0"/>
              </a:rPr>
              <a:t>ФУМО 24.00.00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DIN Pro Medium"/>
                <a:cs typeface="Tahoma" pitchFamily="34" charset="0"/>
                <a:sym typeface="Tahoma" pitchFamily="34" charset="0"/>
              </a:rPr>
              <a:t>от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DIN Pro Medium"/>
                <a:cs typeface="Tahoma" pitchFamily="34" charset="0"/>
                <a:sym typeface="Tahoma" pitchFamily="34" charset="0"/>
              </a:rPr>
              <a:t>22.09.2021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DIN Pro Medium"/>
                <a:cs typeface="Tahoma" pitchFamily="34" charset="0"/>
                <a:sym typeface="Tahoma" pitchFamily="34" charset="0"/>
              </a:rPr>
              <a:t>г.</a:t>
            </a:r>
          </a:p>
        </p:txBody>
      </p:sp>
    </p:spTree>
    <p:extLst>
      <p:ext uri="{BB962C8B-B14F-4D97-AF65-F5344CB8AC3E}">
        <p14:creationId xmlns:p14="http://schemas.microsoft.com/office/powerpoint/2010/main" val="82880475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25">
            <a:extLst>
              <a:ext uri="{FF2B5EF4-FFF2-40B4-BE49-F238E27FC236}">
                <a16:creationId xmlns="" xmlns:a16="http://schemas.microsoft.com/office/drawing/2014/main" id="{EFF6E73B-89F7-47CB-A83D-5F15A1512C58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>
          <a:xfrm>
            <a:off x="2186977" y="4826317"/>
            <a:ext cx="252776" cy="250529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pPr defTabSz="914378"/>
            <a:fld id="{86CB4B4D-7CA3-9044-876B-883B54F8677D}" type="slidenum">
              <a:rPr>
                <a:latin typeface="DINPro-Regular"/>
              </a:rPr>
              <a:pPr defTabSz="914378"/>
              <a:t>10</a:t>
            </a:fld>
            <a:endParaRPr dirty="0">
              <a:latin typeface="DINPro-Regular"/>
            </a:endParaRPr>
          </a:p>
        </p:txBody>
      </p:sp>
      <p:sp>
        <p:nvSpPr>
          <p:cNvPr id="11" name="Shape 26"/>
          <p:cNvSpPr txBox="1">
            <a:spLocks/>
          </p:cNvSpPr>
          <p:nvPr/>
        </p:nvSpPr>
        <p:spPr>
          <a:xfrm>
            <a:off x="2344610" y="195486"/>
            <a:ext cx="787230" cy="432048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0227" tIns="40226" rIns="40227" bIns="40226"/>
          <a:lstStyle>
            <a:lvl1pPr>
              <a:defRPr sz="5300">
                <a:latin typeface="DINPro-Medium"/>
                <a:ea typeface="DINPro-Medium"/>
                <a:cs typeface="DINPro-Medium"/>
                <a:sym typeface="DINPro-Medium"/>
              </a:defRPr>
            </a:lvl1pPr>
          </a:lstStyle>
          <a:p>
            <a:pPr defTabSz="804510">
              <a:defRPr/>
            </a:pPr>
            <a:r>
              <a:rPr lang="ru-RU" sz="2600" kern="0" dirty="0">
                <a:solidFill>
                  <a:srgbClr val="FFFFFF"/>
                </a:solidFill>
                <a:latin typeface="DINPro-Regular"/>
              </a:rPr>
              <a:t>1.1.</a:t>
            </a:r>
          </a:p>
        </p:txBody>
      </p:sp>
      <p:sp>
        <p:nvSpPr>
          <p:cNvPr id="5" name="Нижний колонтитул 4"/>
          <p:cNvSpPr txBox="1">
            <a:spLocks/>
          </p:cNvSpPr>
          <p:nvPr/>
        </p:nvSpPr>
        <p:spPr bwMode="auto">
          <a:xfrm>
            <a:off x="2592389" y="4840035"/>
            <a:ext cx="6565900" cy="216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lvl="0" defTabSz="803164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dirty="0">
                <a:solidFill>
                  <a:srgbClr val="898989"/>
                </a:solidFill>
                <a:latin typeface="DIN Pro Medium"/>
                <a:cs typeface="Tahoma" pitchFamily="34" charset="0"/>
                <a:sym typeface="Tahoma" pitchFamily="34" charset="0"/>
              </a:rPr>
              <a:t>Заседание ФУМО 24.00.00 от 22.09.2021 г.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278792" y="123478"/>
            <a:ext cx="648000" cy="738662"/>
          </a:xfrm>
          <a:prstGeom prst="rect">
            <a:avLst/>
          </a:prstGeom>
          <a:solidFill>
            <a:schemeClr val="bg1"/>
          </a:solidFill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91439" rIns="91439" bIns="91439" numCol="1" spcCol="38100" rtlCol="0" anchor="t">
            <a:spAutoFit/>
          </a:bodyPr>
          <a:lstStyle/>
          <a:p>
            <a:pPr defTabSz="1828754" hangingPunct="0">
              <a:defRPr/>
            </a:pPr>
            <a:endParaRPr lang="ru-RU" sz="3600" dirty="0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6" name="Shape 26"/>
          <p:cNvSpPr txBox="1">
            <a:spLocks/>
          </p:cNvSpPr>
          <p:nvPr/>
        </p:nvSpPr>
        <p:spPr>
          <a:xfrm>
            <a:off x="3131840" y="483518"/>
            <a:ext cx="5993906" cy="5953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0234" tIns="40233" rIns="40234" bIns="40233"/>
          <a:lstStyle>
            <a:lvl1pPr>
              <a:defRPr sz="5300">
                <a:latin typeface="DINPro-Medium"/>
                <a:ea typeface="DINPro-Medium"/>
                <a:cs typeface="DINPro-Medium"/>
                <a:sym typeface="DINPro-Medium"/>
              </a:defRPr>
            </a:lvl1pPr>
          </a:lstStyle>
          <a:p>
            <a:pPr defTabSz="914273">
              <a:defRPr/>
            </a:pPr>
            <a:r>
              <a:rPr lang="ru-RU" sz="1600" dirty="0" smtClean="0">
                <a:sym typeface="Tahoma"/>
              </a:rPr>
              <a:t>Унификация </a:t>
            </a:r>
            <a:r>
              <a:rPr lang="ru-RU" sz="1600" dirty="0">
                <a:sym typeface="Tahoma"/>
              </a:rPr>
              <a:t>2-го года обучения в рамках квалификационной </a:t>
            </a:r>
            <a:r>
              <a:rPr lang="ru-RU" sz="1600" dirty="0" smtClean="0">
                <a:sym typeface="Tahoma"/>
              </a:rPr>
              <a:t>группы </a:t>
            </a:r>
            <a:r>
              <a:rPr lang="ru-RU" sz="1600" dirty="0">
                <a:sym typeface="Tahoma"/>
              </a:rPr>
              <a:t>1</a:t>
            </a:r>
            <a:r>
              <a:rPr lang="ru-RU" sz="1600" dirty="0" smtClean="0">
                <a:sym typeface="Tahoma"/>
              </a:rPr>
              <a:t> </a:t>
            </a:r>
            <a:r>
              <a:rPr lang="ru-RU" sz="1600" dirty="0">
                <a:sym typeface="Tahoma"/>
              </a:rPr>
              <a:t>«</a:t>
            </a:r>
            <a:r>
              <a:rPr lang="ru-RU" sz="1600" dirty="0" smtClean="0">
                <a:sym typeface="Tahoma"/>
              </a:rPr>
              <a:t>Конструкторские и технологические </a:t>
            </a:r>
            <a:r>
              <a:rPr lang="ru-RU" sz="1600" dirty="0">
                <a:sym typeface="Tahoma"/>
              </a:rPr>
              <a:t>направления»</a:t>
            </a:r>
            <a:endParaRPr lang="ru-RU" sz="16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1274568"/>
            <a:ext cx="86409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</a:pPr>
            <a:endParaRPr lang="ru-RU" sz="14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>
            <a:spLocks noChangeAspect="1"/>
          </p:cNvSpPr>
          <p:nvPr/>
        </p:nvSpPr>
        <p:spPr>
          <a:xfrm>
            <a:off x="251520" y="1233913"/>
            <a:ext cx="3384376" cy="3416318"/>
          </a:xfrm>
          <a:prstGeom prst="rect">
            <a:avLst/>
          </a:prstGeom>
          <a:noFill/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91439" rIns="91439" bIns="91439" numCol="1" spcCol="38100" rtlCol="0" anchor="t">
            <a:spAutoFit/>
          </a:bodyPr>
          <a:lstStyle/>
          <a:p>
            <a:pPr marR="0" algn="l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ru-RU" sz="1500" dirty="0" smtClean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Обеспечивает: </a:t>
            </a:r>
          </a:p>
          <a:p>
            <a:pPr marL="285750" marR="0" indent="-285750" algn="l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Tahoma" panose="020B0604030504040204" pitchFamily="34" charset="0"/>
              <a:buChar char="−"/>
              <a:tabLst/>
            </a:pPr>
            <a:endParaRPr lang="ru-RU" sz="1500" dirty="0" smtClean="0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285750" marR="0" indent="-285750" algn="l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Tahoma" panose="020B0604030504040204" pitchFamily="34" charset="0"/>
              <a:buChar char="−"/>
              <a:tabLst/>
            </a:pPr>
            <a:r>
              <a:rPr kumimoji="0" lang="ru-RU" sz="15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Выбор квалификационной</a:t>
            </a:r>
            <a:r>
              <a:rPr kumimoji="0" lang="ru-RU" sz="15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 группы во 2 семестре обучения</a:t>
            </a:r>
          </a:p>
          <a:p>
            <a:pPr marL="285750" marR="0" indent="-285750" algn="l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Tahoma" panose="020B0604030504040204" pitchFamily="34" charset="0"/>
              <a:buChar char="−"/>
              <a:tabLst/>
            </a:pPr>
            <a:r>
              <a:rPr lang="ru-RU" sz="1500" baseline="0" dirty="0" smtClean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Выбор</a:t>
            </a:r>
            <a:r>
              <a:rPr lang="ru-RU" sz="1500" dirty="0" smtClean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 направления в 3 семестре обучения</a:t>
            </a:r>
          </a:p>
          <a:p>
            <a:pPr marL="285750" marR="0" indent="-285750" algn="l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Tahoma" panose="020B0604030504040204" pitchFamily="34" charset="0"/>
              <a:buChar char="−"/>
              <a:tabLst/>
            </a:pPr>
            <a:r>
              <a:rPr kumimoji="0" lang="ru-RU" sz="15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Выбор</a:t>
            </a:r>
            <a:r>
              <a:rPr kumimoji="0" lang="ru-RU" sz="15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 профиля в 4 семестре обучения</a:t>
            </a:r>
            <a:endParaRPr kumimoji="0" lang="ru-RU" sz="1500" b="0" i="0" u="none" strike="noStrike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  <a:p>
            <a:pPr marL="285750" marR="0" indent="-285750" algn="l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Tahoma" panose="020B0604030504040204" pitchFamily="34" charset="0"/>
              <a:buChar char="−"/>
              <a:tabLst/>
            </a:pPr>
            <a:r>
              <a:rPr lang="ru-RU" sz="1500" dirty="0" smtClean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Базовая часть для формирования обобщенных компетенций квалификационной группы</a:t>
            </a:r>
            <a:endParaRPr kumimoji="0" lang="ru-RU" sz="1500" b="0" i="0" u="none" strike="noStrike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  <a:p>
            <a:pPr marL="285750" marR="0" indent="-285750" algn="l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Tahoma" panose="020B0604030504040204" pitchFamily="34" charset="0"/>
              <a:buChar char="−"/>
              <a:tabLst/>
            </a:pPr>
            <a:r>
              <a:rPr lang="ru-RU" sz="1500" dirty="0" smtClean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Освоение компетенций на уровне </a:t>
            </a:r>
            <a:r>
              <a:rPr lang="ru-RU" sz="1500" b="1" i="1" dirty="0">
                <a:sym typeface="Tahoma"/>
              </a:rPr>
              <a:t>«Готов к </a:t>
            </a:r>
            <a:r>
              <a:rPr lang="ru-RU" sz="1500" b="1" i="1" dirty="0" smtClean="0">
                <a:sym typeface="Tahoma"/>
              </a:rPr>
              <a:t>освоению…»</a:t>
            </a:r>
            <a:endParaRPr lang="ru-RU" sz="1500" b="1" i="1" dirty="0">
              <a:sym typeface="Tahoma"/>
            </a:endParaRPr>
          </a:p>
        </p:txBody>
      </p:sp>
      <p:graphicFrame>
        <p:nvGraphicFramePr>
          <p:cNvPr id="9" name="Таблица 8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241652208"/>
              </p:ext>
            </p:extLst>
          </p:nvPr>
        </p:nvGraphicFramePr>
        <p:xfrm>
          <a:off x="3563888" y="1203598"/>
          <a:ext cx="4320480" cy="35377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032">
                  <a:extLst>
                    <a:ext uri="{9D8B030D-6E8A-4147-A177-3AD203B41FA5}">
                      <a16:colId xmlns="" xmlns:a16="http://schemas.microsoft.com/office/drawing/2014/main" val="2359660825"/>
                    </a:ext>
                  </a:extLst>
                </a:gridCol>
                <a:gridCol w="2088232">
                  <a:extLst>
                    <a:ext uri="{9D8B030D-6E8A-4147-A177-3AD203B41FA5}">
                      <a16:colId xmlns="" xmlns:a16="http://schemas.microsoft.com/office/drawing/2014/main" val="1581474739"/>
                    </a:ext>
                  </a:extLst>
                </a:gridCol>
                <a:gridCol w="1944216">
                  <a:extLst>
                    <a:ext uri="{9D8B030D-6E8A-4147-A177-3AD203B41FA5}">
                      <a16:colId xmlns="" xmlns:a16="http://schemas.microsoft.com/office/drawing/2014/main" val="2211670039"/>
                    </a:ext>
                  </a:extLst>
                </a:gridCol>
              </a:tblGrid>
              <a:tr h="129008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 err="1">
                          <a:effectLst/>
                        </a:rPr>
                        <a:t>З.е</a:t>
                      </a:r>
                      <a:r>
                        <a:rPr lang="ru-RU" sz="700" u="none" strike="noStrike" dirty="0">
                          <a:effectLst/>
                        </a:rPr>
                        <a:t>.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0" marR="6450" marT="64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3 семестр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0" marR="6450" marT="64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4 семестр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0" marR="6450" marT="64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758301649"/>
                  </a:ext>
                </a:extLst>
              </a:tr>
              <a:tr h="42467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1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0" marR="6450" marT="64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Базовый экономический </a:t>
                      </a:r>
                      <a:r>
                        <a:rPr lang="ru-RU" sz="1000" u="none" strike="noStrike" dirty="0" smtClean="0">
                          <a:effectLst/>
                        </a:rPr>
                        <a:t>блок (2)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0" marR="6450" marT="6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Базовый экономический </a:t>
                      </a:r>
                      <a:r>
                        <a:rPr lang="ru-RU" sz="1000" u="none" strike="noStrike" dirty="0" smtClean="0">
                          <a:effectLst/>
                        </a:rPr>
                        <a:t>блок (2)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0" marR="6450" marT="6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10990109"/>
                  </a:ext>
                </a:extLst>
              </a:tr>
              <a:tr h="73353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2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0" marR="6450" marT="64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66370652"/>
                  </a:ext>
                </a:extLst>
              </a:tr>
              <a:tr h="32231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3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0" marR="6450" marT="64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Блок проектной </a:t>
                      </a:r>
                      <a:r>
                        <a:rPr lang="ru-RU" sz="1000" u="none" strike="noStrike" dirty="0" smtClean="0">
                          <a:effectLst/>
                        </a:rPr>
                        <a:t>деятельности (2)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0" marR="6450" marT="6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Блок проектной </a:t>
                      </a:r>
                      <a:r>
                        <a:rPr lang="ru-RU" sz="1000" u="none" strike="noStrike" dirty="0" smtClean="0">
                          <a:effectLst/>
                        </a:rPr>
                        <a:t>деятельности (2)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0" marR="6450" marT="6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87822374"/>
                  </a:ext>
                </a:extLst>
              </a:tr>
              <a:tr h="63117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4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0" marR="6450" marT="64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737441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5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0" marR="6450" marT="64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err="1">
                          <a:effectLst/>
                        </a:rPr>
                        <a:t>Иностр.яз</a:t>
                      </a:r>
                      <a:r>
                        <a:rPr lang="ru-RU" sz="1000" u="none" strike="noStrike" dirty="0" smtClean="0">
                          <a:effectLst/>
                        </a:rPr>
                        <a:t>. (2)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0" marR="6450" marT="6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</a:rPr>
                        <a:t>БЖД (2)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0" marR="6450" marT="6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62330130"/>
                  </a:ext>
                </a:extLst>
              </a:tr>
              <a:tr h="528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6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0" marR="6450" marT="64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38572859"/>
                  </a:ext>
                </a:extLst>
              </a:tr>
              <a:tr h="83767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7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0" marR="6450" marT="64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</a:rPr>
                        <a:t>Экология (2)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0" marR="6450" marT="6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err="1">
                          <a:effectLst/>
                        </a:rPr>
                        <a:t>Иностр.яз</a:t>
                      </a:r>
                      <a:r>
                        <a:rPr lang="ru-RU" sz="1000" u="none" strike="noStrike" dirty="0" smtClean="0">
                          <a:effectLst/>
                        </a:rPr>
                        <a:t>. (2)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0" marR="6450" marT="6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724264"/>
                  </a:ext>
                </a:extLst>
              </a:tr>
              <a:tr h="42645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8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0" marR="6450" marT="64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36989539"/>
                  </a:ext>
                </a:extLst>
              </a:tr>
              <a:tr h="73531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9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0" marR="6450" marT="64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</a:rPr>
                        <a:t>Базовый </a:t>
                      </a:r>
                      <a:r>
                        <a:rPr lang="ru-RU" sz="1000" u="none" strike="noStrike" dirty="0" err="1" smtClean="0">
                          <a:effectLst/>
                        </a:rPr>
                        <a:t>математичекий</a:t>
                      </a:r>
                      <a:r>
                        <a:rPr lang="ru-RU" sz="1000" u="none" strike="noStrike" dirty="0" smtClean="0">
                          <a:effectLst/>
                        </a:rPr>
                        <a:t> блок 1</a:t>
                      </a:r>
                    </a:p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</a:rPr>
                        <a:t>(</a:t>
                      </a:r>
                      <a:r>
                        <a:rPr lang="ru-RU" sz="1000" u="none" strike="noStrike" dirty="0" err="1" smtClean="0">
                          <a:effectLst/>
                        </a:rPr>
                        <a:t>диф.ур</a:t>
                      </a:r>
                      <a:r>
                        <a:rPr lang="ru-RU" sz="1000" u="none" strike="noStrike" dirty="0" smtClean="0">
                          <a:effectLst/>
                        </a:rPr>
                        <a:t>. (3) + </a:t>
                      </a:r>
                      <a:r>
                        <a:rPr lang="ru-RU" sz="1000" u="none" strike="noStrike" dirty="0" err="1">
                          <a:effectLst/>
                        </a:rPr>
                        <a:t>теор.вер</a:t>
                      </a:r>
                      <a:r>
                        <a:rPr lang="ru-RU" sz="1000" u="none" strike="noStrike" dirty="0" smtClean="0">
                          <a:effectLst/>
                        </a:rPr>
                        <a:t>.(2))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0" marR="6450" marT="6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Математический </a:t>
                      </a:r>
                      <a:r>
                        <a:rPr lang="ru-RU" sz="1000" u="none" strike="noStrike" dirty="0" smtClean="0">
                          <a:effectLst/>
                        </a:rPr>
                        <a:t>блок </a:t>
                      </a:r>
                      <a:r>
                        <a:rPr lang="ru-RU" sz="1000" u="none" strike="noStrike" dirty="0">
                          <a:effectLst/>
                        </a:rPr>
                        <a:t>2 (</a:t>
                      </a:r>
                      <a:r>
                        <a:rPr lang="ru-RU" sz="1000" u="none" strike="noStrike" dirty="0" err="1" smtClean="0">
                          <a:effectLst/>
                        </a:rPr>
                        <a:t>ур.мат.физ</a:t>
                      </a:r>
                      <a:r>
                        <a:rPr lang="ru-RU" sz="1000" u="none" strike="noStrike" dirty="0" smtClean="0">
                          <a:effectLst/>
                        </a:rPr>
                        <a:t> (3))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0" marR="6450" marT="6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31903231"/>
                  </a:ext>
                </a:extLst>
              </a:tr>
              <a:tr h="104417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10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0" marR="6450" marT="64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08006865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11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0" marR="6450" marT="64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8862937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r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0" marR="6450" marT="6450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Физический </a:t>
                      </a:r>
                      <a:r>
                        <a:rPr lang="ru-RU" sz="1000" u="none" strike="noStrike" dirty="0" smtClean="0">
                          <a:effectLst/>
                        </a:rPr>
                        <a:t>блок </a:t>
                      </a:r>
                      <a:r>
                        <a:rPr lang="ru-RU" sz="1000" u="none" strike="noStrike" dirty="0">
                          <a:effectLst/>
                        </a:rPr>
                        <a:t>2 (</a:t>
                      </a:r>
                      <a:r>
                        <a:rPr lang="ru-RU" sz="1000" u="none" strike="noStrike" dirty="0" smtClean="0">
                          <a:effectLst/>
                        </a:rPr>
                        <a:t>термодинамика (3))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0" marR="6450" marT="6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571638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12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0" marR="6450" marT="64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67835222"/>
                  </a:ext>
                </a:extLst>
              </a:tr>
              <a:tr h="53059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13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0" marR="6450" marT="64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74232285"/>
                  </a:ext>
                </a:extLst>
              </a:tr>
              <a:tr h="83945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14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0" marR="6450" marT="64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Базовый физический </a:t>
                      </a:r>
                      <a:r>
                        <a:rPr lang="ru-RU" sz="1000" u="none" strike="noStrike" dirty="0" smtClean="0">
                          <a:effectLst/>
                        </a:rPr>
                        <a:t>блок </a:t>
                      </a:r>
                      <a:r>
                        <a:rPr lang="ru-RU" sz="1000" u="none" strike="noStrike" dirty="0">
                          <a:effectLst/>
                        </a:rPr>
                        <a:t>1 </a:t>
                      </a:r>
                      <a:endParaRPr lang="ru-RU" sz="100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</a:rPr>
                        <a:t>(физика (4))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0" marR="6450" marT="6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55573941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15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0" marR="6450" marT="64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0694333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r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0" marR="6450" marT="6450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Метрология и </a:t>
                      </a:r>
                      <a:r>
                        <a:rPr lang="ru-RU" sz="1000" u="none" strike="noStrike" dirty="0" smtClean="0">
                          <a:effectLst/>
                        </a:rPr>
                        <a:t>стандартизация (2)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0" marR="6450" marT="6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10008565"/>
                  </a:ext>
                </a:extLst>
              </a:tr>
              <a:tr h="73709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16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0" marR="6450" marT="64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08772851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17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0" marR="6450" marT="64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39757110"/>
                  </a:ext>
                </a:extLst>
              </a:tr>
              <a:tr h="72745">
                <a:tc vMerge="1">
                  <a:txBody>
                    <a:bodyPr/>
                    <a:lstStyle/>
                    <a:p>
                      <a:pPr algn="r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0" marR="6450" marT="6450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Инженерный </a:t>
                      </a:r>
                      <a:r>
                        <a:rPr lang="ru-RU" sz="1000" u="none" strike="noStrike" dirty="0" smtClean="0">
                          <a:effectLst/>
                        </a:rPr>
                        <a:t>блок 2 (8)</a:t>
                      </a:r>
                    </a:p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</a:rPr>
                        <a:t>(</a:t>
                      </a:r>
                      <a:r>
                        <a:rPr lang="ru-RU" sz="1000" u="none" strike="noStrike" dirty="0" err="1" smtClean="0">
                          <a:effectLst/>
                        </a:rPr>
                        <a:t>ТКМ+теория</a:t>
                      </a:r>
                      <a:r>
                        <a:rPr lang="ru-RU" sz="1000" u="none" strike="noStrike" dirty="0" smtClean="0">
                          <a:effectLst/>
                        </a:rPr>
                        <a:t> </a:t>
                      </a:r>
                      <a:r>
                        <a:rPr lang="ru-RU" sz="1000" u="none" strike="noStrike" dirty="0">
                          <a:effectLst/>
                        </a:rPr>
                        <a:t>машин и </a:t>
                      </a:r>
                      <a:r>
                        <a:rPr lang="ru-RU" sz="1000" u="none" strike="noStrike" dirty="0" err="1">
                          <a:effectLst/>
                        </a:rPr>
                        <a:t>механ</a:t>
                      </a:r>
                      <a:r>
                        <a:rPr lang="ru-RU" sz="1000" u="none" strike="noStrike" dirty="0">
                          <a:effectLst/>
                        </a:rPr>
                        <a:t>.+</a:t>
                      </a:r>
                      <a:r>
                        <a:rPr lang="ru-RU" sz="1000" u="none" strike="noStrike" dirty="0" err="1">
                          <a:effectLst/>
                        </a:rPr>
                        <a:t>сопромат+техн.рис</a:t>
                      </a:r>
                      <a:r>
                        <a:rPr lang="ru-RU" sz="1000" u="none" strike="noStrike" dirty="0">
                          <a:effectLst/>
                        </a:rPr>
                        <a:t>.)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0" marR="6450" marT="6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46657584"/>
                  </a:ext>
                </a:extLst>
              </a:tr>
              <a:tr h="634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18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0" marR="6450" marT="64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Физический </a:t>
                      </a:r>
                      <a:r>
                        <a:rPr lang="ru-RU" sz="1000" u="none" strike="noStrike" dirty="0" smtClean="0">
                          <a:effectLst/>
                        </a:rPr>
                        <a:t>блок </a:t>
                      </a:r>
                      <a:r>
                        <a:rPr lang="ru-RU" sz="1000" u="none" strike="noStrike" dirty="0">
                          <a:effectLst/>
                        </a:rPr>
                        <a:t>2 </a:t>
                      </a:r>
                      <a:endParaRPr lang="ru-RU" sz="100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</a:rPr>
                        <a:t>(</a:t>
                      </a:r>
                      <a:r>
                        <a:rPr lang="ru-RU" sz="1000" u="none" strike="noStrike" dirty="0" err="1">
                          <a:effectLst/>
                        </a:rPr>
                        <a:t>теор.мех</a:t>
                      </a:r>
                      <a:r>
                        <a:rPr lang="ru-RU" sz="1000" u="none" strike="noStrike" dirty="0" smtClean="0">
                          <a:effectLst/>
                        </a:rPr>
                        <a:t>. (5))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0" marR="6450" marT="6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253235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19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0" marR="6450" marT="64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9200133"/>
                  </a:ext>
                </a:extLst>
              </a:tr>
              <a:tr h="53237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20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0" marR="6450" marT="64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02031006"/>
                  </a:ext>
                </a:extLst>
              </a:tr>
              <a:tr h="84123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21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0" marR="6450" marT="64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28550755"/>
                  </a:ext>
                </a:extLst>
              </a:tr>
              <a:tr h="43001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22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0" marR="6450" marT="64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26995104"/>
                  </a:ext>
                </a:extLst>
              </a:tr>
              <a:tr h="73887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23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0" marR="6450" marT="64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Инженерный </a:t>
                      </a:r>
                      <a:r>
                        <a:rPr lang="ru-RU" sz="1000" u="none" strike="noStrike" dirty="0" smtClean="0">
                          <a:effectLst/>
                        </a:rPr>
                        <a:t>блок</a:t>
                      </a:r>
                      <a:r>
                        <a:rPr lang="ru-RU" sz="1000" u="none" strike="noStrike" baseline="0" dirty="0" smtClean="0">
                          <a:effectLst/>
                        </a:rPr>
                        <a:t> 2 (8)</a:t>
                      </a:r>
                    </a:p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</a:rPr>
                        <a:t>(</a:t>
                      </a:r>
                      <a:r>
                        <a:rPr lang="ru-RU" sz="1000" u="none" strike="noStrike" dirty="0" err="1" smtClean="0">
                          <a:effectLst/>
                        </a:rPr>
                        <a:t>инж.граф</a:t>
                      </a:r>
                      <a:r>
                        <a:rPr lang="ru-RU" sz="1000" u="none" strike="noStrike" dirty="0" err="1">
                          <a:effectLst/>
                        </a:rPr>
                        <a:t>.+материаловед</a:t>
                      </a:r>
                      <a:r>
                        <a:rPr lang="ru-RU" sz="1000" u="none" strike="noStrike" dirty="0" smtClean="0">
                          <a:effectLst/>
                        </a:rPr>
                        <a:t>+</a:t>
                      </a:r>
                    </a:p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</a:rPr>
                        <a:t>сопромат</a:t>
                      </a:r>
                      <a:r>
                        <a:rPr lang="ru-RU" sz="1000" u="none" strike="noStrike" dirty="0">
                          <a:effectLst/>
                        </a:rPr>
                        <a:t>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0" marR="6450" marT="6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0185637"/>
                  </a:ext>
                </a:extLst>
              </a:tr>
              <a:tr h="32765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24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0" marR="6450" marT="64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3255853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25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0" marR="6450" marT="64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1030940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r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0" marR="6450" marT="6450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Производственно-технологическая </a:t>
                      </a:r>
                      <a:r>
                        <a:rPr lang="ru-RU" sz="1000" u="none" strike="noStrike" dirty="0" smtClean="0">
                          <a:effectLst/>
                        </a:rPr>
                        <a:t>практика (6)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0" marR="6450" marT="6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92541312"/>
                  </a:ext>
                </a:extLst>
              </a:tr>
              <a:tr h="94537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26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0" marR="6450" marT="64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98450152"/>
                  </a:ext>
                </a:extLst>
              </a:tr>
              <a:tr h="53415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27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0" marR="6450" marT="64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07877163"/>
                  </a:ext>
                </a:extLst>
              </a:tr>
              <a:tr h="84301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28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0" marR="6450" marT="64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40089112"/>
                  </a:ext>
                </a:extLst>
              </a:tr>
              <a:tr h="431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29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0" marR="6450" marT="64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50372216"/>
                  </a:ext>
                </a:extLst>
              </a:tr>
              <a:tr h="124278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30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0" marR="6450" marT="64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51108701"/>
                  </a:ext>
                </a:extLst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196689763"/>
              </p:ext>
            </p:extLst>
          </p:nvPr>
        </p:nvGraphicFramePr>
        <p:xfrm>
          <a:off x="8056656" y="1419622"/>
          <a:ext cx="894360" cy="173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43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432910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solidFill>
                            <a:schemeClr val="tx1"/>
                          </a:solidFill>
                        </a:rPr>
                        <a:t>Ядро 1</a:t>
                      </a:r>
                      <a:endParaRPr lang="ru-RU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32910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solidFill>
                            <a:schemeClr val="tx1"/>
                          </a:solidFill>
                        </a:rPr>
                        <a:t>Ядро 2</a:t>
                      </a:r>
                      <a:endParaRPr lang="ru-RU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32910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solidFill>
                            <a:schemeClr val="tx1"/>
                          </a:solidFill>
                        </a:rPr>
                        <a:t>База профиля</a:t>
                      </a:r>
                      <a:endParaRPr lang="ru-RU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32910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solidFill>
                            <a:schemeClr val="tx1"/>
                          </a:solidFill>
                        </a:rPr>
                        <a:t>Элективные дисциплины</a:t>
                      </a:r>
                      <a:endParaRPr lang="ru-RU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963972" y="195486"/>
            <a:ext cx="962821" cy="648072"/>
          </a:xfrm>
          <a:prstGeom prst="rect">
            <a:avLst/>
          </a:prstGeom>
          <a:solidFill>
            <a:schemeClr val="accent3">
              <a:lumMod val="75000"/>
            </a:schemeClr>
          </a:solidFill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91439" rIns="91439" bIns="91439" numCol="1" spcCol="38100" rtlCol="0" anchor="ctr">
            <a:noAutofit/>
          </a:bodyPr>
          <a:lstStyle/>
          <a:p>
            <a:pPr algn="ctr" defTabSz="1828754" hangingPunct="0">
              <a:defRPr/>
            </a:pPr>
            <a:r>
              <a:rPr lang="ru-RU" sz="1400" dirty="0" smtClean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Задача 1</a:t>
            </a:r>
            <a:endParaRPr lang="ru-RU" sz="1400" dirty="0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99042363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25">
            <a:extLst>
              <a:ext uri="{FF2B5EF4-FFF2-40B4-BE49-F238E27FC236}">
                <a16:creationId xmlns="" xmlns:a16="http://schemas.microsoft.com/office/drawing/2014/main" id="{EFF6E73B-89F7-47CB-A83D-5F15A1512C58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>
          <a:xfrm>
            <a:off x="2186977" y="4826317"/>
            <a:ext cx="252776" cy="250529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pPr defTabSz="914378"/>
            <a:fld id="{86CB4B4D-7CA3-9044-876B-883B54F8677D}" type="slidenum">
              <a:rPr>
                <a:latin typeface="DINPro-Regular"/>
              </a:rPr>
              <a:pPr defTabSz="914378"/>
              <a:t>11</a:t>
            </a:fld>
            <a:endParaRPr dirty="0">
              <a:latin typeface="DINPro-Regular"/>
            </a:endParaRPr>
          </a:p>
        </p:txBody>
      </p:sp>
      <p:sp>
        <p:nvSpPr>
          <p:cNvPr id="11" name="Shape 26"/>
          <p:cNvSpPr txBox="1">
            <a:spLocks/>
          </p:cNvSpPr>
          <p:nvPr/>
        </p:nvSpPr>
        <p:spPr>
          <a:xfrm>
            <a:off x="2344610" y="195486"/>
            <a:ext cx="787230" cy="432048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0227" tIns="40226" rIns="40227" bIns="40226"/>
          <a:lstStyle>
            <a:lvl1pPr>
              <a:defRPr sz="5300">
                <a:latin typeface="DINPro-Medium"/>
                <a:ea typeface="DINPro-Medium"/>
                <a:cs typeface="DINPro-Medium"/>
                <a:sym typeface="DINPro-Medium"/>
              </a:defRPr>
            </a:lvl1pPr>
          </a:lstStyle>
          <a:p>
            <a:pPr defTabSz="804510">
              <a:defRPr/>
            </a:pPr>
            <a:r>
              <a:rPr lang="ru-RU" sz="2600" kern="0" dirty="0">
                <a:solidFill>
                  <a:srgbClr val="FFFFFF"/>
                </a:solidFill>
                <a:latin typeface="DINPro-Regular"/>
              </a:rPr>
              <a:t>1.1.</a:t>
            </a:r>
          </a:p>
        </p:txBody>
      </p:sp>
      <p:sp>
        <p:nvSpPr>
          <p:cNvPr id="5" name="Нижний колонтитул 4"/>
          <p:cNvSpPr txBox="1">
            <a:spLocks/>
          </p:cNvSpPr>
          <p:nvPr/>
        </p:nvSpPr>
        <p:spPr bwMode="auto">
          <a:xfrm>
            <a:off x="2592389" y="4840035"/>
            <a:ext cx="6565900" cy="216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lvl="0" defTabSz="803164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dirty="0">
                <a:solidFill>
                  <a:srgbClr val="898989"/>
                </a:solidFill>
                <a:latin typeface="DIN Pro Medium"/>
                <a:cs typeface="Tahoma" pitchFamily="34" charset="0"/>
                <a:sym typeface="Tahoma" pitchFamily="34" charset="0"/>
              </a:rPr>
              <a:t>Заседание ФУМО 24.00.00 от 22.09.2021 г.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278792" y="123478"/>
            <a:ext cx="648000" cy="738662"/>
          </a:xfrm>
          <a:prstGeom prst="rect">
            <a:avLst/>
          </a:prstGeom>
          <a:solidFill>
            <a:schemeClr val="bg1"/>
          </a:solidFill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91439" rIns="91439" bIns="91439" numCol="1" spcCol="38100" rtlCol="0" anchor="t">
            <a:spAutoFit/>
          </a:bodyPr>
          <a:lstStyle/>
          <a:p>
            <a:pPr defTabSz="1828754" hangingPunct="0">
              <a:defRPr/>
            </a:pPr>
            <a:endParaRPr lang="ru-RU" sz="3600" dirty="0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33" name="Shape 26"/>
          <p:cNvSpPr txBox="1">
            <a:spLocks/>
          </p:cNvSpPr>
          <p:nvPr/>
        </p:nvSpPr>
        <p:spPr>
          <a:xfrm>
            <a:off x="3131840" y="411510"/>
            <a:ext cx="5993906" cy="6673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0234" tIns="40233" rIns="40234" bIns="40233"/>
          <a:lstStyle>
            <a:lvl1pPr>
              <a:defRPr sz="5300">
                <a:latin typeface="DINPro-Medium"/>
                <a:ea typeface="DINPro-Medium"/>
                <a:cs typeface="DINPro-Medium"/>
                <a:sym typeface="DINPro-Medium"/>
              </a:defRPr>
            </a:lvl1pPr>
          </a:lstStyle>
          <a:p>
            <a:pPr defTabSz="914273">
              <a:defRPr/>
            </a:pPr>
            <a:r>
              <a:rPr lang="ru-RU" sz="2000" dirty="0" smtClean="0">
                <a:sym typeface="Tahoma"/>
              </a:rPr>
              <a:t>Унификация </a:t>
            </a:r>
            <a:r>
              <a:rPr lang="ru-RU" sz="2000" dirty="0">
                <a:sym typeface="Tahoma"/>
              </a:rPr>
              <a:t>2-го года обучения в рамках квалификационной группы</a:t>
            </a:r>
            <a:endParaRPr lang="ru-RU" sz="2000" dirty="0"/>
          </a:p>
        </p:txBody>
      </p:sp>
      <p:grpSp>
        <p:nvGrpSpPr>
          <p:cNvPr id="29" name="Группа 28"/>
          <p:cNvGrpSpPr>
            <a:grpSpLocks noChangeAspect="1"/>
          </p:cNvGrpSpPr>
          <p:nvPr/>
        </p:nvGrpSpPr>
        <p:grpSpPr>
          <a:xfrm>
            <a:off x="1718968" y="1254842"/>
            <a:ext cx="6960327" cy="3554809"/>
            <a:chOff x="1718968" y="1254842"/>
            <a:chExt cx="6960327" cy="3554809"/>
          </a:xfrm>
        </p:grpSpPr>
        <p:sp>
          <p:nvSpPr>
            <p:cNvPr id="34" name="TextBox 33">
              <a:extLst>
                <a:ext uri="{FF2B5EF4-FFF2-40B4-BE49-F238E27FC236}">
                  <a16:creationId xmlns="" xmlns:a16="http://schemas.microsoft.com/office/drawing/2014/main" id="{992A15BF-E8F8-4943-B0F2-63F47DC78E8B}"/>
                </a:ext>
              </a:extLst>
            </p:cNvPr>
            <p:cNvSpPr txBox="1"/>
            <p:nvPr/>
          </p:nvSpPr>
          <p:spPr>
            <a:xfrm>
              <a:off x="1847769" y="2395929"/>
              <a:ext cx="1565849" cy="4465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0"/>
                </a:spcAft>
              </a:pPr>
              <a:r>
                <a:rPr lang="ru-RU" sz="1100" dirty="0"/>
                <a:t>12 УГСН Приборостроение</a:t>
              </a:r>
              <a:endParaRPr lang="ru-RU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5" name="TextBox 34">
              <a:extLst>
                <a:ext uri="{FF2B5EF4-FFF2-40B4-BE49-F238E27FC236}">
                  <a16:creationId xmlns="" xmlns:a16="http://schemas.microsoft.com/office/drawing/2014/main" id="{1EC7283E-B608-D74E-BD45-27F1BF1F0B7E}"/>
                </a:ext>
              </a:extLst>
            </p:cNvPr>
            <p:cNvSpPr txBox="1"/>
            <p:nvPr/>
          </p:nvSpPr>
          <p:spPr>
            <a:xfrm>
              <a:off x="1847770" y="1668167"/>
              <a:ext cx="1565849" cy="63575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>
                <a:lnSpc>
                  <a:spcPct val="107000"/>
                </a:lnSpc>
              </a:pPr>
              <a:r>
                <a:rPr lang="ru-RU" sz="1100" dirty="0"/>
                <a:t>11 УГСН Электроника, радиотехника и системы связи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="" xmlns:a16="http://schemas.microsoft.com/office/drawing/2014/main" id="{3F2C0F8F-F0E3-0F4E-A368-D0EE461EBCB5}"/>
                </a:ext>
              </a:extLst>
            </p:cNvPr>
            <p:cNvSpPr txBox="1"/>
            <p:nvPr/>
          </p:nvSpPr>
          <p:spPr>
            <a:xfrm>
              <a:off x="1847769" y="3068709"/>
              <a:ext cx="1565849" cy="64554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>
              <a:defPPr>
                <a:defRPr lang="ru-RU"/>
              </a:defPPr>
              <a:lvl1pPr>
                <a:lnSpc>
                  <a:spcPct val="107000"/>
                </a:lnSpc>
                <a:spcAft>
                  <a:spcPts val="0"/>
                </a:spcAft>
                <a:defRPr sz="1100"/>
              </a:lvl1pPr>
            </a:lstStyle>
            <a:p>
              <a:r>
                <a:rPr lang="ru-RU" dirty="0"/>
                <a:t>24 УГСН</a:t>
              </a:r>
              <a:r>
                <a:rPr lang="en-US" dirty="0"/>
                <a:t> </a:t>
              </a:r>
              <a:r>
                <a:rPr lang="ru-RU" dirty="0"/>
                <a:t>Авиационная и ракетно-космическая техника</a:t>
              </a:r>
            </a:p>
            <a:p>
              <a:endParaRPr lang="ru-RU" dirty="0"/>
            </a:p>
          </p:txBody>
        </p:sp>
        <p:sp>
          <p:nvSpPr>
            <p:cNvPr id="37" name="TextBox 36">
              <a:extLst>
                <a:ext uri="{FF2B5EF4-FFF2-40B4-BE49-F238E27FC236}">
                  <a16:creationId xmlns="" xmlns:a16="http://schemas.microsoft.com/office/drawing/2014/main" id="{7F402BC3-8137-FC48-AFEF-E933285CC39D}"/>
                </a:ext>
              </a:extLst>
            </p:cNvPr>
            <p:cNvSpPr txBox="1"/>
            <p:nvPr/>
          </p:nvSpPr>
          <p:spPr>
            <a:xfrm>
              <a:off x="2446407" y="2713823"/>
              <a:ext cx="3433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/>
                <a:t>…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7A00C415-1F5C-C343-A0FA-8A5BF3331966}"/>
                </a:ext>
              </a:extLst>
            </p:cNvPr>
            <p:cNvSpPr txBox="1"/>
            <p:nvPr/>
          </p:nvSpPr>
          <p:spPr>
            <a:xfrm>
              <a:off x="2446407" y="3803189"/>
              <a:ext cx="3194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/>
                <a:t>…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="" xmlns:a16="http://schemas.microsoft.com/office/drawing/2014/main" id="{CA064E8C-EDBA-0D4E-AE11-443CA5C1C793}"/>
                </a:ext>
              </a:extLst>
            </p:cNvPr>
            <p:cNvSpPr txBox="1"/>
            <p:nvPr/>
          </p:nvSpPr>
          <p:spPr>
            <a:xfrm>
              <a:off x="4680057" y="1648470"/>
              <a:ext cx="1565849" cy="63575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0"/>
                </a:spcAft>
              </a:pPr>
              <a:r>
                <a:rPr lang="ru-RU" sz="1100" dirty="0"/>
                <a:t>24.03.01 Ракетные комплексы и космонавтика</a:t>
              </a:r>
              <a:endParaRPr lang="ru-RU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="" xmlns:a16="http://schemas.microsoft.com/office/drawing/2014/main" id="{21818892-CA14-1947-850F-EFE10FCD5894}"/>
                </a:ext>
              </a:extLst>
            </p:cNvPr>
            <p:cNvSpPr txBox="1"/>
            <p:nvPr/>
          </p:nvSpPr>
          <p:spPr>
            <a:xfrm>
              <a:off x="4680057" y="3379320"/>
              <a:ext cx="1565849" cy="26539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>
              <a:defPPr>
                <a:defRPr lang="ru-RU"/>
              </a:defPPr>
              <a:lvl1pPr>
                <a:lnSpc>
                  <a:spcPct val="107000"/>
                </a:lnSpc>
                <a:spcAft>
                  <a:spcPts val="0"/>
                </a:spcAft>
                <a:defRPr sz="1100"/>
              </a:lvl1pPr>
            </a:lstStyle>
            <a:p>
              <a:r>
                <a:rPr lang="ru-RU" dirty="0"/>
                <a:t>24.03.04 Авиастроение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="" xmlns:a16="http://schemas.microsoft.com/office/drawing/2014/main" id="{C37F5C9A-52A2-D546-85BA-3CDF853947D7}"/>
                </a:ext>
              </a:extLst>
            </p:cNvPr>
            <p:cNvSpPr txBox="1"/>
            <p:nvPr/>
          </p:nvSpPr>
          <p:spPr>
            <a:xfrm>
              <a:off x="4680056" y="3717538"/>
              <a:ext cx="1565849" cy="81689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>
                <a:lnSpc>
                  <a:spcPct val="107000"/>
                </a:lnSpc>
              </a:pPr>
              <a:r>
                <a:rPr lang="ru-RU" sz="1100" dirty="0"/>
                <a:t>24.03.05 </a:t>
              </a:r>
              <a:br>
                <a:rPr lang="ru-RU" sz="1100" dirty="0"/>
              </a:br>
              <a:r>
                <a:rPr lang="ru-RU" sz="1100" dirty="0"/>
                <a:t>Двигатели летательных аппаратов</a:t>
              </a:r>
            </a:p>
          </p:txBody>
        </p:sp>
        <p:cxnSp>
          <p:nvCxnSpPr>
            <p:cNvPr id="42" name="Прямая со стрелкой 41">
              <a:extLst>
                <a:ext uri="{FF2B5EF4-FFF2-40B4-BE49-F238E27FC236}">
                  <a16:creationId xmlns="" xmlns:a16="http://schemas.microsoft.com/office/drawing/2014/main" id="{B6236678-FFDC-1941-A886-070E72950FE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743522" y="3827642"/>
              <a:ext cx="10570" cy="692928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>
              <a:extLst>
                <a:ext uri="{FF2B5EF4-FFF2-40B4-BE49-F238E27FC236}">
                  <a16:creationId xmlns="" xmlns:a16="http://schemas.microsoft.com/office/drawing/2014/main" id="{06A9B301-A3DA-5943-B5B0-2F858133832F}"/>
                </a:ext>
              </a:extLst>
            </p:cNvPr>
            <p:cNvSpPr txBox="1"/>
            <p:nvPr/>
          </p:nvSpPr>
          <p:spPr>
            <a:xfrm>
              <a:off x="1718968" y="4498741"/>
              <a:ext cx="296108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dirty="0"/>
                <a:t>Осознанный выбор направления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="" xmlns:a16="http://schemas.microsoft.com/office/drawing/2014/main" id="{72D60A18-DB3D-3B41-9823-87487322D583}"/>
                </a:ext>
              </a:extLst>
            </p:cNvPr>
            <p:cNvSpPr txBox="1"/>
            <p:nvPr/>
          </p:nvSpPr>
          <p:spPr>
            <a:xfrm>
              <a:off x="4876954" y="1255803"/>
              <a:ext cx="11467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/>
                <a:t>4 семестр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="" xmlns:a16="http://schemas.microsoft.com/office/drawing/2014/main" id="{DA0028AE-62B8-2240-A817-D4EE06B3EAF5}"/>
                </a:ext>
              </a:extLst>
            </p:cNvPr>
            <p:cNvSpPr txBox="1"/>
            <p:nvPr/>
          </p:nvSpPr>
          <p:spPr>
            <a:xfrm>
              <a:off x="2019027" y="1268870"/>
              <a:ext cx="1146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/>
                <a:t>3 семестр</a:t>
              </a:r>
            </a:p>
          </p:txBody>
        </p:sp>
        <p:cxnSp>
          <p:nvCxnSpPr>
            <p:cNvPr id="46" name="Прямая соединительная линия 45">
              <a:extLst>
                <a:ext uri="{FF2B5EF4-FFF2-40B4-BE49-F238E27FC236}">
                  <a16:creationId xmlns="" xmlns:a16="http://schemas.microsoft.com/office/drawing/2014/main" id="{062C9411-3BB2-CA4A-B019-C90178716484}"/>
                </a:ext>
              </a:extLst>
            </p:cNvPr>
            <p:cNvCxnSpPr>
              <a:cxnSpLocks/>
              <a:stCxn id="36" idx="3"/>
              <a:endCxn id="39" idx="1"/>
            </p:cNvCxnSpPr>
            <p:nvPr/>
          </p:nvCxnSpPr>
          <p:spPr>
            <a:xfrm flipV="1">
              <a:off x="3413618" y="1966346"/>
              <a:ext cx="1266439" cy="142513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>
              <a:extLst>
                <a:ext uri="{FF2B5EF4-FFF2-40B4-BE49-F238E27FC236}">
                  <a16:creationId xmlns="" xmlns:a16="http://schemas.microsoft.com/office/drawing/2014/main" id="{E1099AB5-4F63-3740-83B8-08F0051C5200}"/>
                </a:ext>
              </a:extLst>
            </p:cNvPr>
            <p:cNvCxnSpPr>
              <a:cxnSpLocks/>
              <a:stCxn id="36" idx="3"/>
              <a:endCxn id="40" idx="1"/>
            </p:cNvCxnSpPr>
            <p:nvPr/>
          </p:nvCxnSpPr>
          <p:spPr>
            <a:xfrm>
              <a:off x="3413618" y="3391481"/>
              <a:ext cx="1266439" cy="12053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>
              <a:extLst>
                <a:ext uri="{FF2B5EF4-FFF2-40B4-BE49-F238E27FC236}">
                  <a16:creationId xmlns="" xmlns:a16="http://schemas.microsoft.com/office/drawing/2014/main" id="{F8A199B3-FAF9-7642-A434-15C9EAC044E6}"/>
                </a:ext>
              </a:extLst>
            </p:cNvPr>
            <p:cNvCxnSpPr>
              <a:cxnSpLocks/>
              <a:stCxn id="36" idx="3"/>
              <a:endCxn id="41" idx="1"/>
            </p:cNvCxnSpPr>
            <p:nvPr/>
          </p:nvCxnSpPr>
          <p:spPr>
            <a:xfrm>
              <a:off x="3413618" y="3391481"/>
              <a:ext cx="1266438" cy="73450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>
              <a:extLst>
                <a:ext uri="{FF2B5EF4-FFF2-40B4-BE49-F238E27FC236}">
                  <a16:creationId xmlns="" xmlns:a16="http://schemas.microsoft.com/office/drawing/2014/main" id="{5396E406-1B39-2F41-90FD-C7396D645712}"/>
                </a:ext>
              </a:extLst>
            </p:cNvPr>
            <p:cNvSpPr txBox="1"/>
            <p:nvPr/>
          </p:nvSpPr>
          <p:spPr>
            <a:xfrm>
              <a:off x="4680057" y="2357147"/>
              <a:ext cx="1565849" cy="81689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0"/>
                </a:spcAft>
              </a:pPr>
              <a:r>
                <a:rPr lang="ru-RU" sz="1100" dirty="0"/>
                <a:t>24.03.02 Системы управления движением и навигация</a:t>
              </a:r>
              <a:endParaRPr lang="ru-RU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1" name="TextBox 50">
              <a:extLst>
                <a:ext uri="{FF2B5EF4-FFF2-40B4-BE49-F238E27FC236}">
                  <a16:creationId xmlns="" xmlns:a16="http://schemas.microsoft.com/office/drawing/2014/main" id="{52518EF3-66FD-B145-BCE8-57CAA7AFFC39}"/>
                </a:ext>
              </a:extLst>
            </p:cNvPr>
            <p:cNvSpPr txBox="1"/>
            <p:nvPr/>
          </p:nvSpPr>
          <p:spPr>
            <a:xfrm>
              <a:off x="5291299" y="3012516"/>
              <a:ext cx="3433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/>
                <a:t>…</a:t>
              </a:r>
            </a:p>
          </p:txBody>
        </p:sp>
        <p:sp>
          <p:nvSpPr>
            <p:cNvPr id="52" name="5-конечная звезда 51">
              <a:extLst>
                <a:ext uri="{FF2B5EF4-FFF2-40B4-BE49-F238E27FC236}">
                  <a16:creationId xmlns="" xmlns:a16="http://schemas.microsoft.com/office/drawing/2014/main" id="{B3314FF5-F438-AA40-AF93-CF45FD9C63B9}"/>
                </a:ext>
              </a:extLst>
            </p:cNvPr>
            <p:cNvSpPr/>
            <p:nvPr/>
          </p:nvSpPr>
          <p:spPr>
            <a:xfrm>
              <a:off x="3589203" y="3548777"/>
              <a:ext cx="352926" cy="374862"/>
            </a:xfrm>
            <a:prstGeom prst="star5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TextBox 59">
              <a:extLst>
                <a:ext uri="{FF2B5EF4-FFF2-40B4-BE49-F238E27FC236}">
                  <a16:creationId xmlns="" xmlns:a16="http://schemas.microsoft.com/office/drawing/2014/main" id="{96CCEC31-891D-D348-9076-AEBC7AF1F270}"/>
                </a:ext>
              </a:extLst>
            </p:cNvPr>
            <p:cNvSpPr txBox="1"/>
            <p:nvPr/>
          </p:nvSpPr>
          <p:spPr>
            <a:xfrm>
              <a:off x="6937272" y="1648470"/>
              <a:ext cx="1565849" cy="62767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>
              <a:defPPr>
                <a:defRPr lang="ru-RU"/>
              </a:defPPr>
              <a:lvl1pPr>
                <a:lnSpc>
                  <a:spcPct val="107000"/>
                </a:lnSpc>
                <a:spcAft>
                  <a:spcPts val="0"/>
                </a:spcAft>
                <a:defRPr sz="1100"/>
              </a:lvl1pPr>
            </a:lstStyle>
            <a:p>
              <a:r>
                <a:rPr lang="ru-RU" dirty="0"/>
                <a:t>Конструирование агрегатов планера самолёта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="" xmlns:a16="http://schemas.microsoft.com/office/drawing/2014/main" id="{9500FDC6-159B-6648-A2A5-E5152D448DB1}"/>
                </a:ext>
              </a:extLst>
            </p:cNvPr>
            <p:cNvSpPr txBox="1"/>
            <p:nvPr/>
          </p:nvSpPr>
          <p:spPr>
            <a:xfrm>
              <a:off x="6937271" y="2355726"/>
              <a:ext cx="1565849" cy="98995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>
                <a:lnSpc>
                  <a:spcPct val="107000"/>
                </a:lnSpc>
              </a:pPr>
              <a:r>
                <a:rPr lang="ru-RU" sz="11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Конструкция, технология эксплуатации и ремонта авиационной техники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="" xmlns:a16="http://schemas.microsoft.com/office/drawing/2014/main" id="{44D05FA0-F2C8-6645-A635-54FE9417A348}"/>
                </a:ext>
              </a:extLst>
            </p:cNvPr>
            <p:cNvSpPr txBox="1"/>
            <p:nvPr/>
          </p:nvSpPr>
          <p:spPr>
            <a:xfrm>
              <a:off x="6937270" y="3579862"/>
              <a:ext cx="1565849" cy="80881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>
                <a:lnSpc>
                  <a:spcPct val="107000"/>
                </a:lnSpc>
              </a:pPr>
              <a:r>
                <a:rPr lang="ru-RU" sz="1100" dirty="0"/>
                <a:t>Нормирование лётной годности и сертификация авиационной техники</a:t>
              </a:r>
            </a:p>
          </p:txBody>
        </p:sp>
        <p:cxnSp>
          <p:nvCxnSpPr>
            <p:cNvPr id="63" name="Прямая со стрелкой 62">
              <a:extLst>
                <a:ext uri="{FF2B5EF4-FFF2-40B4-BE49-F238E27FC236}">
                  <a16:creationId xmlns="" xmlns:a16="http://schemas.microsoft.com/office/drawing/2014/main" id="{DDDB7B06-E2AB-1A4D-9C85-476E81BCE63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623800" y="3304562"/>
              <a:ext cx="593" cy="1197315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TextBox 63">
              <a:extLst>
                <a:ext uri="{FF2B5EF4-FFF2-40B4-BE49-F238E27FC236}">
                  <a16:creationId xmlns="" xmlns:a16="http://schemas.microsoft.com/office/drawing/2014/main" id="{307B35B3-AD9A-574F-8133-8ACA301EE0C5}"/>
                </a:ext>
              </a:extLst>
            </p:cNvPr>
            <p:cNvSpPr txBox="1"/>
            <p:nvPr/>
          </p:nvSpPr>
          <p:spPr>
            <a:xfrm>
              <a:off x="6239933" y="4501874"/>
              <a:ext cx="243936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dirty="0"/>
                <a:t>Осознанный выбор </a:t>
              </a:r>
              <a:r>
                <a:rPr lang="ru-RU" sz="1400" dirty="0" smtClean="0"/>
                <a:t>профиля</a:t>
              </a:r>
              <a:endParaRPr lang="ru-RU" sz="1400" dirty="0"/>
            </a:p>
          </p:txBody>
        </p:sp>
        <p:sp>
          <p:nvSpPr>
            <p:cNvPr id="65" name="TextBox 64">
              <a:extLst>
                <a:ext uri="{FF2B5EF4-FFF2-40B4-BE49-F238E27FC236}">
                  <a16:creationId xmlns="" xmlns:a16="http://schemas.microsoft.com/office/drawing/2014/main" id="{B567AA28-4B1B-7A45-B184-0EE11B63FF6C}"/>
                </a:ext>
              </a:extLst>
            </p:cNvPr>
            <p:cNvSpPr txBox="1"/>
            <p:nvPr/>
          </p:nvSpPr>
          <p:spPr>
            <a:xfrm>
              <a:off x="7092280" y="1254842"/>
              <a:ext cx="1146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/>
                <a:t>5 семестр</a:t>
              </a:r>
            </a:p>
          </p:txBody>
        </p:sp>
        <p:cxnSp>
          <p:nvCxnSpPr>
            <p:cNvPr id="66" name="Прямая соединительная линия 65">
              <a:extLst>
                <a:ext uri="{FF2B5EF4-FFF2-40B4-BE49-F238E27FC236}">
                  <a16:creationId xmlns="" xmlns:a16="http://schemas.microsoft.com/office/drawing/2014/main" id="{241AB0CC-50EB-C04A-8CB5-321C5BCF3549}"/>
                </a:ext>
              </a:extLst>
            </p:cNvPr>
            <p:cNvCxnSpPr>
              <a:cxnSpLocks/>
              <a:stCxn id="60" idx="1"/>
            </p:cNvCxnSpPr>
            <p:nvPr/>
          </p:nvCxnSpPr>
          <p:spPr>
            <a:xfrm flipH="1">
              <a:off x="6254760" y="1962306"/>
              <a:ext cx="682512" cy="155518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Прямая соединительная линия 66">
              <a:extLst>
                <a:ext uri="{FF2B5EF4-FFF2-40B4-BE49-F238E27FC236}">
                  <a16:creationId xmlns="" xmlns:a16="http://schemas.microsoft.com/office/drawing/2014/main" id="{E38515F6-AE13-7741-B3C5-89B059CB7796}"/>
                </a:ext>
              </a:extLst>
            </p:cNvPr>
            <p:cNvCxnSpPr>
              <a:cxnSpLocks/>
              <a:stCxn id="40" idx="3"/>
              <a:endCxn id="61" idx="1"/>
            </p:cNvCxnSpPr>
            <p:nvPr/>
          </p:nvCxnSpPr>
          <p:spPr>
            <a:xfrm flipV="1">
              <a:off x="6245906" y="2850702"/>
              <a:ext cx="691365" cy="6613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Прямая соединительная линия 67">
              <a:extLst>
                <a:ext uri="{FF2B5EF4-FFF2-40B4-BE49-F238E27FC236}">
                  <a16:creationId xmlns="" xmlns:a16="http://schemas.microsoft.com/office/drawing/2014/main" id="{16478740-22ED-E841-853A-9E527741FD41}"/>
                </a:ext>
              </a:extLst>
            </p:cNvPr>
            <p:cNvCxnSpPr>
              <a:cxnSpLocks/>
              <a:stCxn id="40" idx="3"/>
            </p:cNvCxnSpPr>
            <p:nvPr/>
          </p:nvCxnSpPr>
          <p:spPr>
            <a:xfrm>
              <a:off x="6245906" y="3512017"/>
              <a:ext cx="691364" cy="5592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5-конечная звезда 68">
              <a:extLst>
                <a:ext uri="{FF2B5EF4-FFF2-40B4-BE49-F238E27FC236}">
                  <a16:creationId xmlns="" xmlns:a16="http://schemas.microsoft.com/office/drawing/2014/main" id="{D323EBEF-FC50-CF4E-B254-998212E6B241}"/>
                </a:ext>
              </a:extLst>
            </p:cNvPr>
            <p:cNvSpPr/>
            <p:nvPr/>
          </p:nvSpPr>
          <p:spPr>
            <a:xfrm>
              <a:off x="6449816" y="2980908"/>
              <a:ext cx="352926" cy="374862"/>
            </a:xfrm>
            <a:prstGeom prst="star5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0" name="TextBox 69">
              <a:extLst>
                <a:ext uri="{FF2B5EF4-FFF2-40B4-BE49-F238E27FC236}">
                  <a16:creationId xmlns="" xmlns:a16="http://schemas.microsoft.com/office/drawing/2014/main" id="{8F24810D-5187-E044-885A-A1CF19B7EB9D}"/>
                </a:ext>
              </a:extLst>
            </p:cNvPr>
            <p:cNvSpPr txBox="1"/>
            <p:nvPr/>
          </p:nvSpPr>
          <p:spPr>
            <a:xfrm>
              <a:off x="7559254" y="3219822"/>
              <a:ext cx="3433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/>
                <a:t>…</a:t>
              </a:r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1963972" y="195486"/>
            <a:ext cx="962821" cy="442287"/>
          </a:xfrm>
          <a:prstGeom prst="rect">
            <a:avLst/>
          </a:prstGeom>
          <a:solidFill>
            <a:schemeClr val="accent3">
              <a:lumMod val="75000"/>
            </a:schemeClr>
          </a:solidFill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91439" rIns="91439" bIns="91439" numCol="1" spcCol="38100" rtlCol="0" anchor="ctr">
            <a:noAutofit/>
          </a:bodyPr>
          <a:lstStyle/>
          <a:p>
            <a:pPr algn="ctr" defTabSz="1828754" hangingPunct="0">
              <a:defRPr/>
            </a:pPr>
            <a:r>
              <a:rPr lang="ru-RU" sz="1400" dirty="0" smtClean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Задача 1</a:t>
            </a:r>
            <a:endParaRPr lang="ru-RU" sz="1400" dirty="0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958342" y="676334"/>
            <a:ext cx="962821" cy="44228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91439" rIns="91439" bIns="91439" numCol="1" spcCol="38100" rtlCol="0" anchor="ctr">
            <a:noAutofit/>
          </a:bodyPr>
          <a:lstStyle/>
          <a:p>
            <a:pPr algn="ctr" defTabSz="1828754" hangingPunct="0">
              <a:defRPr/>
            </a:pPr>
            <a:r>
              <a:rPr lang="ru-RU" sz="1400" dirty="0" smtClean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Задача </a:t>
            </a:r>
            <a:r>
              <a:rPr lang="en-US" sz="1400" dirty="0" smtClean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2</a:t>
            </a:r>
            <a:endParaRPr lang="ru-RU" sz="1400" dirty="0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67688277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25">
            <a:extLst>
              <a:ext uri="{FF2B5EF4-FFF2-40B4-BE49-F238E27FC236}">
                <a16:creationId xmlns="" xmlns:a16="http://schemas.microsoft.com/office/drawing/2014/main" id="{EFF6E73B-89F7-47CB-A83D-5F15A1512C58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>
          <a:xfrm>
            <a:off x="2186977" y="4826317"/>
            <a:ext cx="252776" cy="250529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pPr defTabSz="914378"/>
            <a:fld id="{86CB4B4D-7CA3-9044-876B-883B54F8677D}" type="slidenum">
              <a:rPr>
                <a:latin typeface="DINPro-Regular"/>
              </a:rPr>
              <a:pPr defTabSz="914378"/>
              <a:t>12</a:t>
            </a:fld>
            <a:endParaRPr dirty="0">
              <a:latin typeface="DINPro-Regular"/>
            </a:endParaRPr>
          </a:p>
        </p:txBody>
      </p:sp>
      <p:sp>
        <p:nvSpPr>
          <p:cNvPr id="11" name="Shape 26"/>
          <p:cNvSpPr txBox="1">
            <a:spLocks/>
          </p:cNvSpPr>
          <p:nvPr/>
        </p:nvSpPr>
        <p:spPr>
          <a:xfrm>
            <a:off x="2344610" y="195486"/>
            <a:ext cx="787230" cy="432048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0227" tIns="40226" rIns="40227" bIns="40226"/>
          <a:lstStyle>
            <a:lvl1pPr>
              <a:defRPr sz="5300">
                <a:latin typeface="DINPro-Medium"/>
                <a:ea typeface="DINPro-Medium"/>
                <a:cs typeface="DINPro-Medium"/>
                <a:sym typeface="DINPro-Medium"/>
              </a:defRPr>
            </a:lvl1pPr>
          </a:lstStyle>
          <a:p>
            <a:pPr defTabSz="804510">
              <a:defRPr/>
            </a:pPr>
            <a:r>
              <a:rPr lang="ru-RU" sz="2600" kern="0" dirty="0">
                <a:solidFill>
                  <a:srgbClr val="FFFFFF"/>
                </a:solidFill>
                <a:latin typeface="DINPro-Regular"/>
              </a:rPr>
              <a:t>1.1.</a:t>
            </a:r>
          </a:p>
        </p:txBody>
      </p:sp>
      <p:sp>
        <p:nvSpPr>
          <p:cNvPr id="5" name="Нижний колонтитул 4"/>
          <p:cNvSpPr txBox="1">
            <a:spLocks/>
          </p:cNvSpPr>
          <p:nvPr/>
        </p:nvSpPr>
        <p:spPr bwMode="auto">
          <a:xfrm>
            <a:off x="2592389" y="4840035"/>
            <a:ext cx="6565900" cy="216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lvl="0" defTabSz="803164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dirty="0">
                <a:solidFill>
                  <a:srgbClr val="898989"/>
                </a:solidFill>
                <a:latin typeface="DIN Pro Medium"/>
                <a:cs typeface="Tahoma" pitchFamily="34" charset="0"/>
                <a:sym typeface="Tahoma" pitchFamily="34" charset="0"/>
              </a:rPr>
              <a:t>Заседание ФУМО 24.00.00 от 22.09.2021 г.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278792" y="123478"/>
            <a:ext cx="648000" cy="738662"/>
          </a:xfrm>
          <a:prstGeom prst="rect">
            <a:avLst/>
          </a:prstGeom>
          <a:solidFill>
            <a:schemeClr val="bg1"/>
          </a:solidFill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91439" rIns="91439" bIns="91439" numCol="1" spcCol="38100" rtlCol="0" anchor="t">
            <a:spAutoFit/>
          </a:bodyPr>
          <a:lstStyle/>
          <a:p>
            <a:pPr defTabSz="1828754" hangingPunct="0">
              <a:defRPr/>
            </a:pPr>
            <a:endParaRPr lang="ru-RU" sz="3600" dirty="0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1274568"/>
            <a:ext cx="86409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</a:pPr>
            <a:endParaRPr lang="ru-RU" sz="14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2951" y="1536178"/>
            <a:ext cx="8431537" cy="2400655"/>
          </a:xfrm>
          <a:prstGeom prst="rect">
            <a:avLst/>
          </a:prstGeom>
          <a:noFill/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91439" tIns="91439" rIns="91439" bIns="91439" numCol="1" spcCol="38100" rtlCol="0" anchor="t">
            <a:spAutoFit/>
          </a:bodyPr>
          <a:lstStyle/>
          <a:p>
            <a:pPr marR="0" algn="l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ru-RU" dirty="0" smtClean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Обеспечивает: </a:t>
            </a:r>
          </a:p>
          <a:p>
            <a:pPr marL="285750" marR="0" indent="-285750" algn="l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Tahoma" panose="020B0604030504040204" pitchFamily="34" charset="0"/>
              <a:buChar char="−"/>
              <a:tabLst/>
            </a:pPr>
            <a:endParaRPr lang="ru-RU" dirty="0" smtClean="0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285750" indent="-285750" defTabSz="1828800" hangingPunct="0">
              <a:buFont typeface="Tahoma" panose="020B0604030504040204" pitchFamily="34" charset="0"/>
              <a:buChar char="−"/>
            </a:pPr>
            <a:r>
              <a:rPr kumimoji="0" lang="ru-RU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Углубленное освоение профессиональных компетенций на уровне </a:t>
            </a:r>
          </a:p>
          <a:p>
            <a:pPr defTabSz="1828800" hangingPunct="0"/>
            <a:r>
              <a:rPr lang="ru-RU" dirty="0" smtClean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«</a:t>
            </a:r>
            <a:r>
              <a:rPr lang="ru-RU" b="1" i="1" dirty="0" smtClean="0"/>
              <a:t>Умеет </a:t>
            </a:r>
            <a:r>
              <a:rPr lang="ru-RU" b="1" i="1" dirty="0"/>
              <a:t>применять в стандартной ситуации</a:t>
            </a:r>
            <a:r>
              <a:rPr lang="ru-RU" dirty="0" smtClean="0">
                <a:solidFill>
                  <a:srgbClr val="000000"/>
                </a:solidFill>
                <a:latin typeface="Tahoma"/>
                <a:ea typeface="Tahoma"/>
                <a:cs typeface="Tahoma"/>
              </a:rPr>
              <a:t>…</a:t>
            </a:r>
            <a:r>
              <a:rPr lang="ru-RU" dirty="0" smtClean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», «</a:t>
            </a:r>
            <a:r>
              <a:rPr lang="ru-RU" b="1" i="1" dirty="0" smtClean="0"/>
              <a:t>Владеет </a:t>
            </a:r>
            <a:r>
              <a:rPr lang="ru-RU" b="1" i="1" dirty="0"/>
              <a:t>методологией</a:t>
            </a:r>
            <a:r>
              <a:rPr lang="ru-RU" dirty="0" smtClean="0"/>
              <a:t>…</a:t>
            </a:r>
            <a:r>
              <a:rPr lang="ru-RU" dirty="0" smtClean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»,</a:t>
            </a:r>
          </a:p>
          <a:p>
            <a:pPr defTabSz="1828800" hangingPunct="0"/>
            <a:r>
              <a:rPr lang="ru-RU" dirty="0" smtClean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«</a:t>
            </a:r>
            <a:r>
              <a:rPr lang="ru-RU" b="1" i="1" dirty="0">
                <a:sym typeface="Tahoma"/>
              </a:rPr>
              <a:t>Способен к разработке</a:t>
            </a:r>
            <a:r>
              <a:rPr lang="ru-RU" dirty="0" smtClean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…» </a:t>
            </a:r>
          </a:p>
          <a:p>
            <a:pPr marL="285750" marR="0" indent="-285750" algn="l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Tahoma" panose="020B0604030504040204" pitchFamily="34" charset="0"/>
              <a:buChar char="−"/>
              <a:tabLst/>
            </a:pPr>
            <a:r>
              <a:rPr lang="ru-RU" dirty="0" smtClean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ИОТ</a:t>
            </a:r>
          </a:p>
          <a:p>
            <a:pPr marL="285750" marR="0" indent="-285750" algn="l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Tahoma" panose="020B0604030504040204" pitchFamily="34" charset="0"/>
              <a:buChar char="−"/>
              <a:tabLst/>
            </a:pPr>
            <a:r>
              <a:rPr lang="ru-RU" dirty="0" smtClean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Возможность получения нескольких квалификаций по направлениям </a:t>
            </a:r>
          </a:p>
          <a:p>
            <a:pPr marR="0" algn="l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ru-RU" dirty="0" smtClean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одной квалификационной группы</a:t>
            </a:r>
          </a:p>
        </p:txBody>
      </p:sp>
      <p:sp>
        <p:nvSpPr>
          <p:cNvPr id="9" name="Shape 26"/>
          <p:cNvSpPr txBox="1">
            <a:spLocks/>
          </p:cNvSpPr>
          <p:nvPr/>
        </p:nvSpPr>
        <p:spPr>
          <a:xfrm>
            <a:off x="3172569" y="411510"/>
            <a:ext cx="5978827" cy="6673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0234" tIns="40233" rIns="40234" bIns="40233" anchor="ctr"/>
          <a:lstStyle>
            <a:lvl1pPr>
              <a:defRPr sz="5300">
                <a:latin typeface="DINPro-Medium"/>
                <a:ea typeface="DINPro-Medium"/>
                <a:cs typeface="DINPro-Medium"/>
                <a:sym typeface="DINPro-Medium"/>
              </a:defRPr>
            </a:lvl1pPr>
          </a:lstStyle>
          <a:p>
            <a:pPr defTabSz="914273">
              <a:defRPr/>
            </a:pPr>
            <a:r>
              <a:rPr lang="ru-RU" sz="2000" dirty="0" smtClean="0"/>
              <a:t>Углубленная базовая подготовка – 2 года</a:t>
            </a:r>
            <a:endParaRPr lang="ru-RU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1963972" y="195486"/>
            <a:ext cx="962821" cy="442287"/>
          </a:xfrm>
          <a:prstGeom prst="rect">
            <a:avLst/>
          </a:prstGeom>
          <a:solidFill>
            <a:schemeClr val="accent3">
              <a:lumMod val="75000"/>
            </a:schemeClr>
          </a:solidFill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91439" rIns="91439" bIns="91439" numCol="1" spcCol="38100" rtlCol="0" anchor="ctr">
            <a:noAutofit/>
          </a:bodyPr>
          <a:lstStyle/>
          <a:p>
            <a:pPr algn="ctr" defTabSz="1828754" hangingPunct="0">
              <a:defRPr/>
            </a:pPr>
            <a:r>
              <a:rPr lang="ru-RU" sz="1400" dirty="0" smtClean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Задача 1</a:t>
            </a:r>
            <a:endParaRPr lang="ru-RU" sz="1400" dirty="0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58342" y="676334"/>
            <a:ext cx="962821" cy="44228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91439" rIns="91439" bIns="91439" numCol="1" spcCol="38100" rtlCol="0" anchor="ctr">
            <a:noAutofit/>
          </a:bodyPr>
          <a:lstStyle/>
          <a:p>
            <a:pPr algn="ctr" defTabSz="1828754" hangingPunct="0">
              <a:defRPr/>
            </a:pPr>
            <a:r>
              <a:rPr lang="ru-RU" sz="1400" dirty="0" smtClean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Задача </a:t>
            </a:r>
            <a:r>
              <a:rPr lang="en-US" sz="1400" dirty="0" smtClean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2</a:t>
            </a:r>
            <a:endParaRPr lang="ru-RU" sz="1400" dirty="0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grpSp>
        <p:nvGrpSpPr>
          <p:cNvPr id="6" name="Группа 5"/>
          <p:cNvGrpSpPr>
            <a:grpSpLocks noChangeAspect="1"/>
          </p:cNvGrpSpPr>
          <p:nvPr/>
        </p:nvGrpSpPr>
        <p:grpSpPr>
          <a:xfrm>
            <a:off x="532951" y="1241745"/>
            <a:ext cx="8282885" cy="2848077"/>
            <a:chOff x="532951" y="1241745"/>
            <a:chExt cx="8282885" cy="2848077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532951" y="1241745"/>
              <a:ext cx="8282885" cy="2848077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16" name="Надпись 6"/>
            <p:cNvSpPr txBox="1"/>
            <p:nvPr/>
          </p:nvSpPr>
          <p:spPr>
            <a:xfrm>
              <a:off x="611560" y="1327100"/>
              <a:ext cx="7980673" cy="268481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ru-RU" sz="180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Углубленная базовая </a:t>
              </a:r>
              <a:r>
                <a:rPr lang="ru-RU" sz="1800" b="1" dirty="0" smtClean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подготовка (5, 6, 7, 8 семестры обучения)</a:t>
              </a:r>
              <a:endParaRPr lang="ru-RU" sz="11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683567" y="1923678"/>
              <a:ext cx="2879127" cy="1908213"/>
            </a:xfrm>
            <a:prstGeom prst="rect">
              <a:avLst/>
            </a:prstGeom>
            <a:solidFill>
              <a:srgbClr val="FFFFFF"/>
            </a:solidFill>
            <a:ln w="50800" cap="flat">
              <a:solidFill>
                <a:schemeClr val="accent1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91439" tIns="91439" rIns="91439" bIns="91439" numCol="1" spcCol="38100" rtlCol="0" anchor="t">
              <a:spAutoFit/>
            </a:bodyPr>
            <a:lstStyle/>
            <a:p>
              <a:pPr defTabSz="1828800" hangingPunct="0"/>
              <a:r>
                <a:rPr lang="ru-RU" sz="1600" dirty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Углубленное освоение профессиональных компетенций на уровне </a:t>
              </a:r>
            </a:p>
            <a:p>
              <a:pPr defTabSz="1828800" hangingPunct="0"/>
              <a:r>
                <a:rPr lang="ru-RU" sz="1600" dirty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«</a:t>
              </a:r>
              <a:r>
                <a:rPr lang="ru-RU" sz="1600" b="1" i="1" dirty="0"/>
                <a:t>Умеет применять в стандартной ситуации</a:t>
              </a:r>
              <a:r>
                <a:rPr lang="ru-RU" sz="1600" dirty="0">
                  <a:solidFill>
                    <a:srgbClr val="000000"/>
                  </a:solidFill>
                  <a:latin typeface="Tahoma"/>
                  <a:ea typeface="Tahoma"/>
                  <a:cs typeface="Tahoma"/>
                </a:rPr>
                <a:t>…</a:t>
              </a:r>
              <a:r>
                <a:rPr lang="ru-RU" sz="1600" dirty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», </a:t>
              </a:r>
              <a:endParaRPr lang="ru-RU" sz="1600" dirty="0" smtClean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endParaRPr>
            </a:p>
            <a:p>
              <a:pPr defTabSz="1828800" hangingPunct="0"/>
              <a:r>
                <a:rPr lang="ru-RU" sz="1600" dirty="0" smtClean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«</a:t>
              </a:r>
              <a:r>
                <a:rPr lang="ru-RU" sz="1600" b="1" i="1" dirty="0"/>
                <a:t>Владеет </a:t>
              </a:r>
              <a:r>
                <a:rPr lang="ru-RU" sz="1600" b="1" i="1" dirty="0" smtClean="0"/>
                <a:t>методологией</a:t>
              </a:r>
              <a:r>
                <a:rPr lang="ru-RU" sz="1600" dirty="0"/>
                <a:t>…</a:t>
              </a:r>
              <a:r>
                <a:rPr lang="ru-RU" sz="1600" dirty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»,</a:t>
              </a:r>
            </a:p>
            <a:p>
              <a:pPr defTabSz="1828800" hangingPunct="0"/>
              <a:r>
                <a:rPr lang="ru-RU" sz="1600" dirty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«</a:t>
              </a:r>
              <a:r>
                <a:rPr lang="ru-RU" sz="1600" b="1" i="1" dirty="0">
                  <a:sym typeface="Tahoma"/>
                </a:rPr>
                <a:t>Способен к разработке</a:t>
              </a:r>
              <a:r>
                <a:rPr lang="ru-RU" sz="1600" dirty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…»</a:t>
              </a:r>
              <a:endParaRPr kumimoji="0" lang="ru-RU" sz="1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3667405" y="1915008"/>
              <a:ext cx="2445326" cy="1169549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50800" cap="flat">
              <a:solidFill>
                <a:schemeClr val="accent1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91439" tIns="91439" rIns="91439" bIns="91439" numCol="1" spcCol="38100" rtlCol="0" anchor="t">
              <a:spAutoFit/>
            </a:bodyPr>
            <a:lstStyle/>
            <a:p>
              <a:pPr defTabSz="1828800" hangingPunct="0"/>
              <a:r>
                <a:rPr lang="ru-RU" sz="1600" dirty="0" smtClean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Обеспечение индивидуальных образовательных траекторий (ИОТ)</a:t>
              </a:r>
              <a:endParaRPr kumimoji="0" lang="ru-RU" sz="1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6217442" y="1918296"/>
              <a:ext cx="2445326" cy="1908213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50800" cap="flat">
              <a:solidFill>
                <a:schemeClr val="accent1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91439" tIns="91439" rIns="91439" bIns="91439" numCol="1" spcCol="38100" rtlCol="0" anchor="t">
              <a:spAutoFit/>
            </a:bodyPr>
            <a:lstStyle/>
            <a:p>
              <a:pPr defTabSz="1828800" hangingPunct="0"/>
              <a:r>
                <a:rPr lang="ru-RU" sz="1600" dirty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Возможность получения нескольких квалификаций по направлениям </a:t>
              </a:r>
            </a:p>
            <a:p>
              <a:pPr defTabSz="1828800" hangingPunct="0"/>
              <a:r>
                <a:rPr lang="ru-RU" sz="1600" dirty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одной квалификационной группы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5980594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25">
            <a:extLst>
              <a:ext uri="{FF2B5EF4-FFF2-40B4-BE49-F238E27FC236}">
                <a16:creationId xmlns="" xmlns:a16="http://schemas.microsoft.com/office/drawing/2014/main" id="{EFF6E73B-89F7-47CB-A83D-5F15A1512C58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>
          <a:xfrm>
            <a:off x="2186977" y="4826317"/>
            <a:ext cx="252776" cy="250529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pPr defTabSz="914378"/>
            <a:fld id="{86CB4B4D-7CA3-9044-876B-883B54F8677D}" type="slidenum">
              <a:rPr>
                <a:latin typeface="DINPro-Regular"/>
              </a:rPr>
              <a:pPr defTabSz="914378"/>
              <a:t>13</a:t>
            </a:fld>
            <a:endParaRPr dirty="0">
              <a:latin typeface="DINPro-Regular"/>
            </a:endParaRPr>
          </a:p>
        </p:txBody>
      </p:sp>
      <p:sp>
        <p:nvSpPr>
          <p:cNvPr id="11" name="Shape 26"/>
          <p:cNvSpPr txBox="1">
            <a:spLocks/>
          </p:cNvSpPr>
          <p:nvPr/>
        </p:nvSpPr>
        <p:spPr>
          <a:xfrm>
            <a:off x="2344610" y="195486"/>
            <a:ext cx="787230" cy="432048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0227" tIns="40226" rIns="40227" bIns="40226"/>
          <a:lstStyle>
            <a:lvl1pPr>
              <a:defRPr sz="5300">
                <a:latin typeface="DINPro-Medium"/>
                <a:ea typeface="DINPro-Medium"/>
                <a:cs typeface="DINPro-Medium"/>
                <a:sym typeface="DINPro-Medium"/>
              </a:defRPr>
            </a:lvl1pPr>
          </a:lstStyle>
          <a:p>
            <a:pPr defTabSz="804510">
              <a:defRPr/>
            </a:pPr>
            <a:r>
              <a:rPr lang="ru-RU" sz="2600" kern="0" dirty="0">
                <a:solidFill>
                  <a:srgbClr val="FFFFFF"/>
                </a:solidFill>
                <a:latin typeface="DINPro-Regular"/>
              </a:rPr>
              <a:t>1.1.</a:t>
            </a:r>
          </a:p>
        </p:txBody>
      </p:sp>
      <p:sp>
        <p:nvSpPr>
          <p:cNvPr id="5" name="Нижний колонтитул 4"/>
          <p:cNvSpPr txBox="1">
            <a:spLocks/>
          </p:cNvSpPr>
          <p:nvPr/>
        </p:nvSpPr>
        <p:spPr bwMode="auto">
          <a:xfrm>
            <a:off x="2592389" y="4840035"/>
            <a:ext cx="6565900" cy="216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lvl="0" defTabSz="803164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dirty="0">
                <a:solidFill>
                  <a:srgbClr val="898989"/>
                </a:solidFill>
                <a:latin typeface="DIN Pro Medium"/>
                <a:cs typeface="Tahoma" pitchFamily="34" charset="0"/>
                <a:sym typeface="Tahoma" pitchFamily="34" charset="0"/>
              </a:rPr>
              <a:t>Заседание ФУМО 24.00.00 от 22.09.2021 г.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278792" y="123478"/>
            <a:ext cx="648000" cy="738662"/>
          </a:xfrm>
          <a:prstGeom prst="rect">
            <a:avLst/>
          </a:prstGeom>
          <a:solidFill>
            <a:schemeClr val="bg1"/>
          </a:solidFill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91439" rIns="91439" bIns="91439" numCol="1" spcCol="38100" rtlCol="0" anchor="t">
            <a:spAutoFit/>
          </a:bodyPr>
          <a:lstStyle/>
          <a:p>
            <a:pPr defTabSz="1828754" hangingPunct="0">
              <a:defRPr/>
            </a:pPr>
            <a:endParaRPr lang="ru-RU" sz="3600" dirty="0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6" name="Shape 26"/>
          <p:cNvSpPr txBox="1">
            <a:spLocks/>
          </p:cNvSpPr>
          <p:nvPr/>
        </p:nvSpPr>
        <p:spPr>
          <a:xfrm>
            <a:off x="3131840" y="354892"/>
            <a:ext cx="5993906" cy="667320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0234" tIns="40233" rIns="40234" bIns="40233"/>
          <a:lstStyle>
            <a:lvl1pPr>
              <a:defRPr sz="5300">
                <a:latin typeface="DINPro-Medium"/>
                <a:ea typeface="DINPro-Medium"/>
                <a:cs typeface="DINPro-Medium"/>
                <a:sym typeface="DINPro-Medium"/>
              </a:defRPr>
            </a:lvl1pPr>
          </a:lstStyle>
          <a:p>
            <a:pPr defTabSz="914273">
              <a:defRPr/>
            </a:pPr>
            <a:r>
              <a:rPr lang="ru-RU" sz="2000" dirty="0" smtClean="0">
                <a:sym typeface="Tahoma"/>
              </a:rPr>
              <a:t>Индивидуальная образовательная траектория (ИОТ)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1274568"/>
            <a:ext cx="86409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</a:pPr>
            <a:endParaRPr lang="ru-RU" sz="14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63971" y="206363"/>
            <a:ext cx="962821" cy="44228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91439" rIns="91439" bIns="91439" numCol="1" spcCol="38100" rtlCol="0" anchor="ctr">
            <a:noAutofit/>
          </a:bodyPr>
          <a:lstStyle/>
          <a:p>
            <a:pPr algn="ctr" defTabSz="1828754" hangingPunct="0">
              <a:defRPr/>
            </a:pPr>
            <a:r>
              <a:rPr lang="ru-RU" sz="1400" dirty="0" smtClean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Задача </a:t>
            </a:r>
            <a:r>
              <a:rPr lang="en-US" sz="1400" dirty="0" smtClean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2</a:t>
            </a:r>
            <a:endParaRPr lang="ru-RU" sz="1400" dirty="0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graphicFrame>
        <p:nvGraphicFramePr>
          <p:cNvPr id="4" name="Таблица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400911219"/>
              </p:ext>
            </p:extLst>
          </p:nvPr>
        </p:nvGraphicFramePr>
        <p:xfrm>
          <a:off x="2795688" y="1328455"/>
          <a:ext cx="6240808" cy="3398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8480">
                  <a:extLst>
                    <a:ext uri="{9D8B030D-6E8A-4147-A177-3AD203B41FA5}">
                      <a16:colId xmlns="" xmlns:a16="http://schemas.microsoft.com/office/drawing/2014/main" val="289835771"/>
                    </a:ext>
                  </a:extLst>
                </a:gridCol>
                <a:gridCol w="2952328">
                  <a:extLst>
                    <a:ext uri="{9D8B030D-6E8A-4147-A177-3AD203B41FA5}">
                      <a16:colId xmlns="" xmlns:a16="http://schemas.microsoft.com/office/drawing/2014/main" val="2509972430"/>
                    </a:ext>
                  </a:extLst>
                </a:gridCol>
              </a:tblGrid>
              <a:tr h="33737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Обеспечивается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Обеспечивает</a:t>
                      </a: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75360610"/>
                  </a:ext>
                </a:extLst>
              </a:tr>
              <a:tr h="2994157">
                <a:tc>
                  <a:txBody>
                    <a:bodyPr/>
                    <a:lstStyle/>
                    <a:p>
                      <a:pPr marL="285750" indent="-285750" algn="l" defTabSz="1828800" hangingPunct="0">
                        <a:spcAft>
                          <a:spcPts val="600"/>
                        </a:spcAft>
                        <a:buFont typeface="Tahoma" panose="020B0604030504040204" pitchFamily="34" charset="0"/>
                        <a:buChar char="−"/>
                      </a:pPr>
                      <a: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Tahoma"/>
                          <a:ea typeface="Tahoma"/>
                          <a:cs typeface="Tahoma"/>
                          <a:sym typeface="Tahoma"/>
                        </a:rPr>
                        <a:t>Выбором квалификационной группы</a:t>
                      </a:r>
                      <a:endParaRPr kumimoji="0" lang="en-US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  <a:p>
                      <a:pPr marL="285750" indent="-285750" algn="l" defTabSz="1828800" hangingPunct="0">
                        <a:spcAft>
                          <a:spcPts val="600"/>
                        </a:spcAft>
                        <a:buFont typeface="Tahoma" panose="020B0604030504040204" pitchFamily="34" charset="0"/>
                        <a:buChar char="−"/>
                      </a:pPr>
                      <a: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Tahoma"/>
                          <a:ea typeface="Tahoma"/>
                          <a:cs typeface="Tahoma"/>
                          <a:sym typeface="Tahoma"/>
                        </a:rPr>
                        <a:t>Выбором УГСН</a:t>
                      </a:r>
                    </a:p>
                    <a:p>
                      <a:pPr marL="285750" indent="-285750" algn="l" defTabSz="1828800" hangingPunct="0">
                        <a:spcAft>
                          <a:spcPts val="600"/>
                        </a:spcAft>
                        <a:buFont typeface="Tahoma" panose="020B0604030504040204" pitchFamily="34" charset="0"/>
                        <a:buChar char="−"/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Выбором направления</a:t>
                      </a:r>
                    </a:p>
                    <a:p>
                      <a:pPr marL="285750" indent="-285750" algn="l" defTabSz="1828800" hangingPunct="0">
                        <a:spcAft>
                          <a:spcPts val="600"/>
                        </a:spcAft>
                        <a:buFont typeface="Tahoma" panose="020B0604030504040204" pitchFamily="34" charset="0"/>
                        <a:buChar char="−"/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Выбором профиля</a:t>
                      </a:r>
                    </a:p>
                    <a:p>
                      <a:pPr marL="285750" indent="-285750" algn="l" defTabSz="1828800" hangingPunct="0">
                        <a:spcAft>
                          <a:spcPts val="600"/>
                        </a:spcAft>
                        <a:buFont typeface="Tahoma" panose="020B0604030504040204" pitchFamily="34" charset="0"/>
                        <a:buChar char="−"/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Выбором элективных дисциплин</a:t>
                      </a:r>
                    </a:p>
                    <a:p>
                      <a:pPr marL="285750" indent="-285750" algn="l" defTabSz="1828800" hangingPunct="0">
                        <a:spcAft>
                          <a:spcPts val="600"/>
                        </a:spcAft>
                        <a:buFont typeface="Tahoma" panose="020B0604030504040204" pitchFamily="34" charset="0"/>
                        <a:buChar char="−"/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Различной степенью </a:t>
                      </a:r>
                      <a:r>
                        <a:rPr lang="ru-RU" sz="1400" dirty="0" err="1" smtClean="0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сформированности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 одной и той же компетенции с разными результатами обучения в зависимости от квалификационной группы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828800" rtl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Tahoma" panose="020B0604030504040204" pitchFamily="34" charset="0"/>
                        <a:buNone/>
                        <a:tabLst/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Возможность получения нескольких квалификаций по направлениям </a:t>
                      </a:r>
                    </a:p>
                    <a:p>
                      <a:pPr marR="0" algn="l" defTabSz="1828800" rtl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tabLst/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одной квалификационной группы либо «родственных» УГСН, имеющих </a:t>
                      </a:r>
                    </a:p>
                    <a:p>
                      <a:pPr marR="0" algn="l" defTabSz="1828800" rtl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tabLst/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единую базовую часть, посредством элективных дисциплин</a:t>
                      </a:r>
                    </a:p>
                    <a:p>
                      <a:pPr algn="l"/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31798820"/>
                  </a:ext>
                </a:extLst>
              </a:tr>
            </a:tbl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675" y="1328654"/>
            <a:ext cx="2495550" cy="104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53910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25">
            <a:extLst>
              <a:ext uri="{FF2B5EF4-FFF2-40B4-BE49-F238E27FC236}">
                <a16:creationId xmlns="" xmlns:a16="http://schemas.microsoft.com/office/drawing/2014/main" id="{EFF6E73B-89F7-47CB-A83D-5F15A1512C58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>
          <a:xfrm>
            <a:off x="2186977" y="4826317"/>
            <a:ext cx="252776" cy="250529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pPr defTabSz="914378"/>
            <a:fld id="{86CB4B4D-7CA3-9044-876B-883B54F8677D}" type="slidenum">
              <a:rPr>
                <a:latin typeface="DINPro-Regular"/>
              </a:rPr>
              <a:pPr defTabSz="914378"/>
              <a:t>14</a:t>
            </a:fld>
            <a:endParaRPr dirty="0">
              <a:latin typeface="DINPro-Regular"/>
            </a:endParaRPr>
          </a:p>
        </p:txBody>
      </p:sp>
      <p:sp>
        <p:nvSpPr>
          <p:cNvPr id="11" name="Shape 26"/>
          <p:cNvSpPr txBox="1">
            <a:spLocks/>
          </p:cNvSpPr>
          <p:nvPr/>
        </p:nvSpPr>
        <p:spPr>
          <a:xfrm>
            <a:off x="2344610" y="195486"/>
            <a:ext cx="787230" cy="432048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0227" tIns="40226" rIns="40227" bIns="40226"/>
          <a:lstStyle>
            <a:lvl1pPr>
              <a:defRPr sz="5300">
                <a:latin typeface="DINPro-Medium"/>
                <a:ea typeface="DINPro-Medium"/>
                <a:cs typeface="DINPro-Medium"/>
                <a:sym typeface="DINPro-Medium"/>
              </a:defRPr>
            </a:lvl1pPr>
          </a:lstStyle>
          <a:p>
            <a:pPr defTabSz="804510">
              <a:defRPr/>
            </a:pPr>
            <a:r>
              <a:rPr lang="ru-RU" sz="2600" kern="0" dirty="0">
                <a:solidFill>
                  <a:srgbClr val="FFFFFF"/>
                </a:solidFill>
                <a:latin typeface="DINPro-Regular"/>
              </a:rPr>
              <a:t>1.1.</a:t>
            </a:r>
          </a:p>
        </p:txBody>
      </p:sp>
      <p:sp>
        <p:nvSpPr>
          <p:cNvPr id="5" name="Нижний колонтитул 4"/>
          <p:cNvSpPr txBox="1">
            <a:spLocks/>
          </p:cNvSpPr>
          <p:nvPr/>
        </p:nvSpPr>
        <p:spPr bwMode="auto">
          <a:xfrm>
            <a:off x="2592389" y="4840035"/>
            <a:ext cx="6565900" cy="216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lvl="0" defTabSz="803164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dirty="0">
                <a:solidFill>
                  <a:srgbClr val="898989"/>
                </a:solidFill>
                <a:latin typeface="DIN Pro Medium"/>
                <a:cs typeface="Tahoma" pitchFamily="34" charset="0"/>
                <a:sym typeface="Tahoma" pitchFamily="34" charset="0"/>
              </a:rPr>
              <a:t>Заседание ФУМО 24.00.00 от 22.09.2021 г.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278792" y="123478"/>
            <a:ext cx="648000" cy="738662"/>
          </a:xfrm>
          <a:prstGeom prst="rect">
            <a:avLst/>
          </a:prstGeom>
          <a:solidFill>
            <a:schemeClr val="bg1"/>
          </a:solidFill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91439" rIns="91439" bIns="91439" numCol="1" spcCol="38100" rtlCol="0" anchor="t">
            <a:spAutoFit/>
          </a:bodyPr>
          <a:lstStyle/>
          <a:p>
            <a:pPr defTabSz="1828754" hangingPunct="0">
              <a:defRPr/>
            </a:pPr>
            <a:endParaRPr lang="ru-RU" sz="3600" dirty="0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6" name="Shape 26"/>
          <p:cNvSpPr txBox="1">
            <a:spLocks/>
          </p:cNvSpPr>
          <p:nvPr/>
        </p:nvSpPr>
        <p:spPr>
          <a:xfrm>
            <a:off x="3131840" y="495496"/>
            <a:ext cx="5993906" cy="486813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0234" tIns="40233" rIns="40234" bIns="40233"/>
          <a:lstStyle>
            <a:lvl1pPr>
              <a:defRPr sz="5300">
                <a:latin typeface="DINPro-Medium"/>
                <a:ea typeface="DINPro-Medium"/>
                <a:cs typeface="DINPro-Medium"/>
                <a:sym typeface="DINPro-Medium"/>
              </a:defRPr>
            </a:lvl1pPr>
          </a:lstStyle>
          <a:p>
            <a:pPr defTabSz="1828800" hangingPunct="0"/>
            <a:r>
              <a:rPr lang="ru-RU" sz="1800" dirty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Возможность получения нескольких </a:t>
            </a:r>
            <a:r>
              <a:rPr lang="ru-RU" sz="1800" dirty="0" smtClean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квалификаций</a:t>
            </a:r>
            <a:endParaRPr lang="ru-RU" sz="1800" dirty="0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1274568"/>
            <a:ext cx="86409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</a:pPr>
            <a:endParaRPr lang="ru-RU" sz="14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63971" y="206363"/>
            <a:ext cx="962821" cy="44228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91439" rIns="91439" bIns="91439" numCol="1" spcCol="38100" rtlCol="0" anchor="ctr">
            <a:noAutofit/>
          </a:bodyPr>
          <a:lstStyle/>
          <a:p>
            <a:pPr algn="ctr" defTabSz="1828754" hangingPunct="0">
              <a:defRPr/>
            </a:pPr>
            <a:r>
              <a:rPr lang="ru-RU" sz="1400" dirty="0" smtClean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Задача </a:t>
            </a:r>
            <a:r>
              <a:rPr lang="en-US" sz="1400" dirty="0" smtClean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2</a:t>
            </a:r>
            <a:endParaRPr lang="ru-RU" sz="1400" dirty="0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269" y="1192400"/>
            <a:ext cx="2495550" cy="104775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5633" y="1192400"/>
            <a:ext cx="6038855" cy="3567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20575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25">
            <a:extLst>
              <a:ext uri="{FF2B5EF4-FFF2-40B4-BE49-F238E27FC236}">
                <a16:creationId xmlns="" xmlns:a16="http://schemas.microsoft.com/office/drawing/2014/main" id="{EFF6E73B-89F7-47CB-A83D-5F15A1512C58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>
          <a:xfrm>
            <a:off x="2186977" y="4826317"/>
            <a:ext cx="252776" cy="250529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pPr defTabSz="914378"/>
            <a:fld id="{86CB4B4D-7CA3-9044-876B-883B54F8677D}" type="slidenum">
              <a:rPr>
                <a:latin typeface="DINPro-Regular"/>
              </a:rPr>
              <a:pPr defTabSz="914378"/>
              <a:t>15</a:t>
            </a:fld>
            <a:endParaRPr dirty="0">
              <a:latin typeface="DINPro-Regular"/>
            </a:endParaRPr>
          </a:p>
        </p:txBody>
      </p:sp>
      <p:sp>
        <p:nvSpPr>
          <p:cNvPr id="11" name="Shape 26"/>
          <p:cNvSpPr txBox="1">
            <a:spLocks/>
          </p:cNvSpPr>
          <p:nvPr/>
        </p:nvSpPr>
        <p:spPr>
          <a:xfrm>
            <a:off x="2344610" y="195486"/>
            <a:ext cx="787230" cy="432048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0227" tIns="40226" rIns="40227" bIns="40226"/>
          <a:lstStyle>
            <a:lvl1pPr>
              <a:defRPr sz="5300">
                <a:latin typeface="DINPro-Medium"/>
                <a:ea typeface="DINPro-Medium"/>
                <a:cs typeface="DINPro-Medium"/>
                <a:sym typeface="DINPro-Medium"/>
              </a:defRPr>
            </a:lvl1pPr>
          </a:lstStyle>
          <a:p>
            <a:pPr defTabSz="804510">
              <a:defRPr/>
            </a:pPr>
            <a:r>
              <a:rPr lang="ru-RU" sz="2600" kern="0" dirty="0">
                <a:solidFill>
                  <a:srgbClr val="FFFFFF"/>
                </a:solidFill>
                <a:latin typeface="DINPro-Regular"/>
              </a:rPr>
              <a:t>1.1.</a:t>
            </a:r>
          </a:p>
        </p:txBody>
      </p:sp>
      <p:sp>
        <p:nvSpPr>
          <p:cNvPr id="5" name="Нижний колонтитул 4"/>
          <p:cNvSpPr txBox="1">
            <a:spLocks/>
          </p:cNvSpPr>
          <p:nvPr/>
        </p:nvSpPr>
        <p:spPr bwMode="auto">
          <a:xfrm>
            <a:off x="2592389" y="4840035"/>
            <a:ext cx="6565900" cy="216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lvl="0" defTabSz="803164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dirty="0">
                <a:solidFill>
                  <a:srgbClr val="898989"/>
                </a:solidFill>
                <a:latin typeface="DIN Pro Medium"/>
                <a:cs typeface="Tahoma" pitchFamily="34" charset="0"/>
                <a:sym typeface="Tahoma" pitchFamily="34" charset="0"/>
              </a:rPr>
              <a:t>Заседание ФУМО 24.00.00 от 22.09.2021 г.</a:t>
            </a:r>
          </a:p>
        </p:txBody>
      </p:sp>
      <p:sp>
        <p:nvSpPr>
          <p:cNvPr id="6" name="Shape 26"/>
          <p:cNvSpPr txBox="1">
            <a:spLocks/>
          </p:cNvSpPr>
          <p:nvPr/>
        </p:nvSpPr>
        <p:spPr>
          <a:xfrm>
            <a:off x="3151476" y="411510"/>
            <a:ext cx="5993906" cy="667320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0234" tIns="40233" rIns="40234" bIns="40233"/>
          <a:lstStyle>
            <a:lvl1pPr>
              <a:defRPr sz="5300">
                <a:latin typeface="DINPro-Medium"/>
                <a:ea typeface="DINPro-Medium"/>
                <a:cs typeface="DINPro-Medium"/>
                <a:sym typeface="DINPro-Medium"/>
              </a:defRPr>
            </a:lvl1pPr>
          </a:lstStyle>
          <a:p>
            <a:pPr defTabSz="914273">
              <a:defRPr/>
            </a:pPr>
            <a:r>
              <a:rPr lang="ru-RU" sz="2000" dirty="0" smtClean="0"/>
              <a:t>Модель высшего образования «2+2+2»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1274568"/>
            <a:ext cx="86409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</a:pPr>
            <a:endParaRPr lang="ru-RU" sz="14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963972" y="195486"/>
            <a:ext cx="962821" cy="648072"/>
          </a:xfrm>
          <a:prstGeom prst="rect">
            <a:avLst/>
          </a:prstGeom>
          <a:solidFill>
            <a:schemeClr val="accent3">
              <a:lumMod val="75000"/>
            </a:schemeClr>
          </a:solidFill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91439" rIns="91439" bIns="91439" numCol="1" spcCol="38100" rtlCol="0" anchor="ctr">
            <a:noAutofit/>
          </a:bodyPr>
          <a:lstStyle/>
          <a:p>
            <a:pPr algn="ctr" defTabSz="1828754" hangingPunct="0">
              <a:defRPr/>
            </a:pPr>
            <a:r>
              <a:rPr lang="ru-RU" sz="1400" dirty="0" smtClean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Задача 1</a:t>
            </a:r>
            <a:endParaRPr lang="ru-RU" sz="1400" dirty="0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grpSp>
        <p:nvGrpSpPr>
          <p:cNvPr id="3" name="Группа 2"/>
          <p:cNvGrpSpPr>
            <a:grpSpLocks noChangeAspect="1"/>
          </p:cNvGrpSpPr>
          <p:nvPr/>
        </p:nvGrpSpPr>
        <p:grpSpPr>
          <a:xfrm>
            <a:off x="1835696" y="1347614"/>
            <a:ext cx="5760640" cy="3407668"/>
            <a:chOff x="1835696" y="1347614"/>
            <a:chExt cx="5760640" cy="3407668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1835696" y="1347614"/>
              <a:ext cx="5760640" cy="34076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10" name="Надпись 2"/>
            <p:cNvSpPr txBox="1"/>
            <p:nvPr/>
          </p:nvSpPr>
          <p:spPr>
            <a:xfrm>
              <a:off x="2186977" y="1373466"/>
              <a:ext cx="5169495" cy="111760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ru-RU" sz="3200" dirty="0">
                  <a:solidFill>
                    <a:schemeClr val="tx1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Система «2+2+2</a:t>
              </a:r>
              <a:r>
                <a:rPr lang="ru-RU" sz="3200" dirty="0" smtClean="0">
                  <a:solidFill>
                    <a:schemeClr val="tx1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» </a:t>
              </a:r>
              <a:r>
                <a:rPr lang="ru-RU" sz="3200" dirty="0" err="1" smtClean="0">
                  <a:solidFill>
                    <a:schemeClr val="tx1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специалитет</a:t>
              </a:r>
              <a:endParaRPr lang="ru-RU" sz="32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2071583" y="2612992"/>
              <a:ext cx="1642529" cy="115931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13" name="Надпись 4"/>
            <p:cNvSpPr txBox="1"/>
            <p:nvPr/>
          </p:nvSpPr>
          <p:spPr>
            <a:xfrm>
              <a:off x="2266701" y="2827732"/>
              <a:ext cx="1336028" cy="81503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ru-RU" sz="18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Общая подготовка</a:t>
              </a:r>
              <a:endParaRPr lang="ru-RU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3900383" y="2605372"/>
              <a:ext cx="1642529" cy="115931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17" name="Надпись 6"/>
            <p:cNvSpPr txBox="1"/>
            <p:nvPr/>
          </p:nvSpPr>
          <p:spPr>
            <a:xfrm>
              <a:off x="3952024" y="2708288"/>
              <a:ext cx="1556080" cy="934474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ru-RU" sz="18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Углубленная базовая подготовка</a:t>
              </a:r>
              <a:endParaRPr lang="ru-RU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5713943" y="2597752"/>
              <a:ext cx="1642529" cy="115931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19" name="Надпись 8"/>
            <p:cNvSpPr txBox="1"/>
            <p:nvPr/>
          </p:nvSpPr>
          <p:spPr>
            <a:xfrm>
              <a:off x="5791584" y="2859782"/>
              <a:ext cx="1556080" cy="6837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ru-RU" sz="18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Профильная </a:t>
              </a:r>
              <a:r>
                <a:rPr lang="ru-RU" sz="1800" dirty="0" smtClean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подготовка</a:t>
              </a:r>
              <a:endParaRPr lang="ru-RU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Надпись 9"/>
            <p:cNvSpPr txBox="1"/>
            <p:nvPr/>
          </p:nvSpPr>
          <p:spPr>
            <a:xfrm>
              <a:off x="2355369" y="3962610"/>
              <a:ext cx="1053105" cy="358332"/>
            </a:xfrm>
            <a:prstGeom prst="rect">
              <a:avLst/>
            </a:prstGeom>
            <a:solidFill>
              <a:schemeClr val="accent2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ru-RU" sz="180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2 года</a:t>
              </a:r>
              <a:endParaRPr lang="ru-RU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Надпись 10"/>
            <p:cNvSpPr txBox="1"/>
            <p:nvPr/>
          </p:nvSpPr>
          <p:spPr>
            <a:xfrm>
              <a:off x="4168929" y="3970230"/>
              <a:ext cx="1053105" cy="358332"/>
            </a:xfrm>
            <a:prstGeom prst="rect">
              <a:avLst/>
            </a:prstGeom>
            <a:solidFill>
              <a:schemeClr val="accent2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ru-RU" sz="180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2 года</a:t>
              </a:r>
              <a:endParaRPr lang="ru-RU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Надпись 11"/>
            <p:cNvSpPr txBox="1"/>
            <p:nvPr/>
          </p:nvSpPr>
          <p:spPr>
            <a:xfrm>
              <a:off x="5982489" y="3970230"/>
              <a:ext cx="1053105" cy="358332"/>
            </a:xfrm>
            <a:prstGeom prst="rect">
              <a:avLst/>
            </a:prstGeom>
            <a:solidFill>
              <a:schemeClr val="accent2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ru-RU" sz="1800" dirty="0" smtClean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1,5 </a:t>
              </a:r>
              <a:r>
                <a:rPr lang="ru-RU" sz="1800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года</a:t>
              </a:r>
              <a:endParaRPr lang="ru-RU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Надпись 13"/>
            <p:cNvSpPr txBox="1"/>
            <p:nvPr/>
          </p:nvSpPr>
          <p:spPr>
            <a:xfrm>
              <a:off x="3531081" y="3909270"/>
              <a:ext cx="502975" cy="358332"/>
            </a:xfrm>
            <a:prstGeom prst="rect">
              <a:avLst/>
            </a:prstGeom>
            <a:solidFill>
              <a:schemeClr val="accent2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ru-RU" sz="2400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+</a:t>
              </a:r>
              <a:endParaRPr lang="ru-RU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Надпись 14"/>
            <p:cNvSpPr txBox="1"/>
            <p:nvPr/>
          </p:nvSpPr>
          <p:spPr>
            <a:xfrm>
              <a:off x="5344641" y="3916890"/>
              <a:ext cx="502975" cy="358332"/>
            </a:xfrm>
            <a:prstGeom prst="rect">
              <a:avLst/>
            </a:prstGeom>
            <a:solidFill>
              <a:schemeClr val="accent2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ru-RU" sz="2400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+</a:t>
              </a:r>
              <a:endParaRPr lang="ru-RU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" name="Прямая со стрелкой 3"/>
            <p:cNvCxnSpPr/>
            <p:nvPr/>
          </p:nvCxnSpPr>
          <p:spPr>
            <a:xfrm flipV="1">
              <a:off x="2071583" y="3916890"/>
              <a:ext cx="1642529" cy="1"/>
            </a:xfrm>
            <a:prstGeom prst="straightConnector1">
              <a:avLst/>
            </a:prstGeom>
            <a:noFill/>
            <a:ln w="50800" cap="flat">
              <a:solidFill>
                <a:schemeClr val="accent1"/>
              </a:solidFill>
              <a:prstDash val="solid"/>
              <a:round/>
              <a:headEnd type="triangle"/>
              <a:tailEnd type="triangle"/>
            </a:ln>
            <a:effectLst>
              <a:outerShdw blurRad="76200" dist="38100" dir="5400000" rotWithShape="0">
                <a:srgbClr val="000000">
                  <a:alpha val="38000"/>
                </a:srgb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26" name="Прямая со стрелкой 25"/>
            <p:cNvCxnSpPr>
              <a:endCxn id="24" idx="0"/>
            </p:cNvCxnSpPr>
            <p:nvPr/>
          </p:nvCxnSpPr>
          <p:spPr>
            <a:xfrm>
              <a:off x="3868084" y="3909271"/>
              <a:ext cx="1728045" cy="7619"/>
            </a:xfrm>
            <a:prstGeom prst="straightConnector1">
              <a:avLst/>
            </a:prstGeom>
            <a:noFill/>
            <a:ln w="50800" cap="flat">
              <a:solidFill>
                <a:schemeClr val="accent1"/>
              </a:solidFill>
              <a:prstDash val="solid"/>
              <a:round/>
              <a:headEnd type="triangle"/>
              <a:tailEnd type="triangle"/>
            </a:ln>
            <a:effectLst>
              <a:outerShdw blurRad="76200" dist="38100" dir="5400000" rotWithShape="0">
                <a:srgbClr val="000000">
                  <a:alpha val="38000"/>
                </a:srgb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27" name="Прямая со стрелкой 26"/>
            <p:cNvCxnSpPr/>
            <p:nvPr/>
          </p:nvCxnSpPr>
          <p:spPr>
            <a:xfrm flipV="1">
              <a:off x="5691507" y="3899195"/>
              <a:ext cx="1664965" cy="13886"/>
            </a:xfrm>
            <a:prstGeom prst="straightConnector1">
              <a:avLst/>
            </a:prstGeom>
            <a:noFill/>
            <a:ln w="50800" cap="flat">
              <a:solidFill>
                <a:schemeClr val="accent1"/>
              </a:solidFill>
              <a:prstDash val="solid"/>
              <a:round/>
              <a:headEnd type="triangle"/>
              <a:tailEnd type="triangle"/>
            </a:ln>
            <a:effectLst>
              <a:outerShdw blurRad="76200" dist="38100" dir="5400000" rotWithShape="0">
                <a:srgbClr val="000000">
                  <a:alpha val="38000"/>
                </a:srgb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</p:spTree>
    <p:extLst>
      <p:ext uri="{BB962C8B-B14F-4D97-AF65-F5344CB8AC3E}">
        <p14:creationId xmlns:p14="http://schemas.microsoft.com/office/powerpoint/2010/main" val="117420504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25">
            <a:extLst>
              <a:ext uri="{FF2B5EF4-FFF2-40B4-BE49-F238E27FC236}">
                <a16:creationId xmlns="" xmlns:a16="http://schemas.microsoft.com/office/drawing/2014/main" id="{EFF6E73B-89F7-47CB-A83D-5F15A1512C58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>
          <a:xfrm>
            <a:off x="2186977" y="4826317"/>
            <a:ext cx="252776" cy="250529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pPr defTabSz="914378"/>
            <a:fld id="{86CB4B4D-7CA3-9044-876B-883B54F8677D}" type="slidenum">
              <a:rPr>
                <a:latin typeface="DINPro-Regular"/>
              </a:rPr>
              <a:pPr defTabSz="914378"/>
              <a:t>16</a:t>
            </a:fld>
            <a:endParaRPr dirty="0">
              <a:latin typeface="DINPro-Regular"/>
            </a:endParaRPr>
          </a:p>
        </p:txBody>
      </p:sp>
      <p:sp>
        <p:nvSpPr>
          <p:cNvPr id="11" name="Shape 26"/>
          <p:cNvSpPr txBox="1">
            <a:spLocks/>
          </p:cNvSpPr>
          <p:nvPr/>
        </p:nvSpPr>
        <p:spPr>
          <a:xfrm>
            <a:off x="2344610" y="195486"/>
            <a:ext cx="787230" cy="432048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0227" tIns="40226" rIns="40227" bIns="40226"/>
          <a:lstStyle>
            <a:lvl1pPr>
              <a:defRPr sz="5300">
                <a:latin typeface="DINPro-Medium"/>
                <a:ea typeface="DINPro-Medium"/>
                <a:cs typeface="DINPro-Medium"/>
                <a:sym typeface="DINPro-Medium"/>
              </a:defRPr>
            </a:lvl1pPr>
          </a:lstStyle>
          <a:p>
            <a:pPr defTabSz="804510">
              <a:defRPr/>
            </a:pPr>
            <a:r>
              <a:rPr lang="ru-RU" sz="2600" kern="0" dirty="0">
                <a:solidFill>
                  <a:srgbClr val="FFFFFF"/>
                </a:solidFill>
                <a:latin typeface="DINPro-Regular"/>
              </a:rPr>
              <a:t>1.1.</a:t>
            </a:r>
          </a:p>
        </p:txBody>
      </p:sp>
      <p:sp>
        <p:nvSpPr>
          <p:cNvPr id="5" name="Нижний колонтитул 4"/>
          <p:cNvSpPr txBox="1">
            <a:spLocks/>
          </p:cNvSpPr>
          <p:nvPr/>
        </p:nvSpPr>
        <p:spPr bwMode="auto">
          <a:xfrm>
            <a:off x="2592389" y="4840035"/>
            <a:ext cx="6565900" cy="216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lvl="0" defTabSz="803164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dirty="0">
                <a:solidFill>
                  <a:srgbClr val="898989"/>
                </a:solidFill>
                <a:latin typeface="DIN Pro Medium"/>
                <a:cs typeface="Tahoma" pitchFamily="34" charset="0"/>
                <a:sym typeface="Tahoma" pitchFamily="34" charset="0"/>
              </a:rPr>
              <a:t>Заседание ФУМО 24.00.00 от 22.09.2021 г.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278792" y="123478"/>
            <a:ext cx="648000" cy="738662"/>
          </a:xfrm>
          <a:prstGeom prst="rect">
            <a:avLst/>
          </a:prstGeom>
          <a:solidFill>
            <a:schemeClr val="bg1"/>
          </a:solidFill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91439" rIns="91439" bIns="91439" numCol="1" spcCol="38100" rtlCol="0" anchor="t">
            <a:spAutoFit/>
          </a:bodyPr>
          <a:lstStyle/>
          <a:p>
            <a:pPr defTabSz="1828754" hangingPunct="0">
              <a:defRPr/>
            </a:pPr>
            <a:endParaRPr lang="ru-RU" sz="3600" dirty="0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6" name="Shape 26"/>
          <p:cNvSpPr txBox="1">
            <a:spLocks/>
          </p:cNvSpPr>
          <p:nvPr/>
        </p:nvSpPr>
        <p:spPr>
          <a:xfrm>
            <a:off x="3131840" y="457605"/>
            <a:ext cx="5993906" cy="667320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0234" tIns="40233" rIns="40234" bIns="40233"/>
          <a:lstStyle>
            <a:lvl1pPr>
              <a:defRPr sz="5300">
                <a:latin typeface="DINPro-Medium"/>
                <a:ea typeface="DINPro-Medium"/>
                <a:cs typeface="DINPro-Medium"/>
                <a:sym typeface="DINPro-Medium"/>
              </a:defRPr>
            </a:lvl1pPr>
          </a:lstStyle>
          <a:p>
            <a:pPr defTabSz="914273">
              <a:defRPr/>
            </a:pPr>
            <a:r>
              <a:rPr lang="ru-RU" sz="2000" dirty="0" smtClean="0">
                <a:sym typeface="Tahoma"/>
              </a:rPr>
              <a:t>Заключение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1274568"/>
            <a:ext cx="86409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</a:pPr>
            <a:endParaRPr lang="ru-RU" sz="14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6429" y="1387044"/>
            <a:ext cx="8527910" cy="3308596"/>
          </a:xfrm>
          <a:prstGeom prst="rect">
            <a:avLst/>
          </a:prstGeom>
          <a:noFill/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91439" tIns="91439" rIns="91439" bIns="91439" numCol="1" spcCol="38100" rtlCol="0" anchor="t">
            <a:spAutoFit/>
          </a:bodyPr>
          <a:lstStyle/>
          <a:p>
            <a:pPr marL="228600" indent="-228600">
              <a:spcAft>
                <a:spcPts val="600"/>
              </a:spcAft>
              <a:buAutoNum type="arabicParenR"/>
            </a:pPr>
            <a:r>
              <a:rPr lang="ru-RU" sz="2400" dirty="0" smtClean="0"/>
              <a:t> Предложена </a:t>
            </a:r>
            <a:r>
              <a:rPr lang="ru-RU" sz="2400" dirty="0"/>
              <a:t>методика  унификации общей подготовки </a:t>
            </a:r>
            <a:endParaRPr lang="ru-RU" sz="2400" dirty="0" smtClean="0"/>
          </a:p>
          <a:p>
            <a:pPr>
              <a:spcAft>
                <a:spcPts val="600"/>
              </a:spcAft>
            </a:pPr>
            <a:r>
              <a:rPr lang="ru-RU" sz="2400" dirty="0" smtClean="0"/>
              <a:t>первых </a:t>
            </a:r>
            <a:r>
              <a:rPr lang="ru-RU" sz="2400" dirty="0"/>
              <a:t>двух лет обучения.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2)</a:t>
            </a:r>
            <a:r>
              <a:rPr lang="ru-RU" sz="2400" dirty="0" smtClean="0"/>
              <a:t> Выявлены </a:t>
            </a:r>
            <a:r>
              <a:rPr lang="ru-RU" sz="2400" dirty="0"/>
              <a:t>условия и ограничения, позволяющие </a:t>
            </a:r>
            <a:endParaRPr lang="ru-RU" sz="2400" dirty="0" smtClean="0"/>
          </a:p>
          <a:p>
            <a:pPr>
              <a:spcAft>
                <a:spcPts val="600"/>
              </a:spcAft>
            </a:pPr>
            <a:r>
              <a:rPr lang="ru-RU" sz="2400" dirty="0" smtClean="0"/>
              <a:t>не </a:t>
            </a:r>
            <a:r>
              <a:rPr lang="ru-RU" sz="2400" dirty="0"/>
              <a:t>разрушать системность образования, и как следствие </a:t>
            </a:r>
            <a:endParaRPr lang="ru-RU" sz="2400" dirty="0" smtClean="0"/>
          </a:p>
          <a:p>
            <a:pPr>
              <a:spcAft>
                <a:spcPts val="600"/>
              </a:spcAft>
            </a:pPr>
            <a:r>
              <a:rPr lang="ru-RU" sz="2400" dirty="0" smtClean="0"/>
              <a:t>не </a:t>
            </a:r>
            <a:r>
              <a:rPr lang="ru-RU" sz="2400" dirty="0"/>
              <a:t>снижать его </a:t>
            </a:r>
            <a:r>
              <a:rPr lang="ru-RU" sz="2400" dirty="0" smtClean="0"/>
              <a:t>качеств</a:t>
            </a:r>
            <a:r>
              <a:rPr lang="ru-RU" sz="2400" dirty="0"/>
              <a:t>о</a:t>
            </a:r>
            <a:r>
              <a:rPr lang="ru-RU" sz="2400" dirty="0" smtClean="0"/>
              <a:t>.</a:t>
            </a:r>
            <a:endParaRPr lang="ru-RU" sz="2400" dirty="0"/>
          </a:p>
          <a:p>
            <a:pPr>
              <a:spcAft>
                <a:spcPts val="600"/>
              </a:spcAft>
            </a:pPr>
            <a:r>
              <a:rPr lang="en-US" sz="2400" dirty="0" smtClean="0"/>
              <a:t>3)</a:t>
            </a:r>
            <a:r>
              <a:rPr lang="ru-RU" sz="2400" dirty="0" smtClean="0"/>
              <a:t> Предложены </a:t>
            </a:r>
            <a:r>
              <a:rPr lang="ru-RU" sz="2400" dirty="0"/>
              <a:t>принципы использования ИОТ.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4)</a:t>
            </a:r>
            <a:r>
              <a:rPr lang="ru-RU" sz="2400" dirty="0" smtClean="0"/>
              <a:t> Оценена </a:t>
            </a:r>
            <a:r>
              <a:rPr lang="ru-RU" sz="2400" dirty="0"/>
              <a:t>возможность получения нескольких квалификаций</a:t>
            </a:r>
            <a:r>
              <a:rPr lang="ru-RU" sz="2400" dirty="0" smtClean="0"/>
              <a:t>.</a:t>
            </a:r>
            <a:endParaRPr kumimoji="0" lang="ru-RU" sz="2400" b="0" i="0" u="none" strike="noStrike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86807452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25">
            <a:extLst>
              <a:ext uri="{FF2B5EF4-FFF2-40B4-BE49-F238E27FC236}">
                <a16:creationId xmlns="" xmlns:a16="http://schemas.microsoft.com/office/drawing/2014/main" id="{EFF6E73B-89F7-47CB-A83D-5F15A1512C58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>
          <a:xfrm>
            <a:off x="2186977" y="4826317"/>
            <a:ext cx="252776" cy="250529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pPr defTabSz="914378"/>
            <a:fld id="{86CB4B4D-7CA3-9044-876B-883B54F8677D}" type="slidenum">
              <a:rPr>
                <a:latin typeface="DINPro-Regular"/>
              </a:rPr>
              <a:pPr defTabSz="914378"/>
              <a:t>17</a:t>
            </a:fld>
            <a:endParaRPr dirty="0">
              <a:latin typeface="DINPro-Regular"/>
            </a:endParaRPr>
          </a:p>
        </p:txBody>
      </p:sp>
      <p:sp>
        <p:nvSpPr>
          <p:cNvPr id="11" name="Shape 26"/>
          <p:cNvSpPr txBox="1">
            <a:spLocks/>
          </p:cNvSpPr>
          <p:nvPr/>
        </p:nvSpPr>
        <p:spPr>
          <a:xfrm>
            <a:off x="2344610" y="195486"/>
            <a:ext cx="787230" cy="432048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0227" tIns="40226" rIns="40227" bIns="40226"/>
          <a:lstStyle>
            <a:lvl1pPr>
              <a:defRPr sz="5300">
                <a:latin typeface="DINPro-Medium"/>
                <a:ea typeface="DINPro-Medium"/>
                <a:cs typeface="DINPro-Medium"/>
                <a:sym typeface="DINPro-Medium"/>
              </a:defRPr>
            </a:lvl1pPr>
          </a:lstStyle>
          <a:p>
            <a:pPr defTabSz="804510">
              <a:defRPr/>
            </a:pPr>
            <a:r>
              <a:rPr lang="ru-RU" sz="2600" kern="0" dirty="0">
                <a:solidFill>
                  <a:srgbClr val="FFFFFF"/>
                </a:solidFill>
                <a:latin typeface="DINPro-Regular"/>
              </a:rPr>
              <a:t>1.1.</a:t>
            </a:r>
          </a:p>
        </p:txBody>
      </p:sp>
      <p:sp>
        <p:nvSpPr>
          <p:cNvPr id="5" name="Нижний колонтитул 4"/>
          <p:cNvSpPr txBox="1">
            <a:spLocks/>
          </p:cNvSpPr>
          <p:nvPr/>
        </p:nvSpPr>
        <p:spPr bwMode="auto">
          <a:xfrm>
            <a:off x="2592389" y="4840035"/>
            <a:ext cx="6565900" cy="216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lvl="0" defTabSz="803164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dirty="0">
                <a:solidFill>
                  <a:srgbClr val="898989"/>
                </a:solidFill>
                <a:latin typeface="DIN Pro Medium"/>
                <a:cs typeface="Tahoma" pitchFamily="34" charset="0"/>
                <a:sym typeface="Tahoma" pitchFamily="34" charset="0"/>
              </a:rPr>
              <a:t>Заседание ФУМО 24.00.00 от 22.09.2021 г.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278792" y="123478"/>
            <a:ext cx="648000" cy="738662"/>
          </a:xfrm>
          <a:prstGeom prst="rect">
            <a:avLst/>
          </a:prstGeom>
          <a:solidFill>
            <a:schemeClr val="bg1"/>
          </a:solidFill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91439" rIns="91439" bIns="91439" numCol="1" spcCol="38100" rtlCol="0" anchor="t">
            <a:spAutoFit/>
          </a:bodyPr>
          <a:lstStyle/>
          <a:p>
            <a:pPr defTabSz="1828754" hangingPunct="0">
              <a:defRPr/>
            </a:pPr>
            <a:endParaRPr lang="ru-RU" sz="3600" dirty="0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6" name="Shape 26"/>
          <p:cNvSpPr txBox="1">
            <a:spLocks/>
          </p:cNvSpPr>
          <p:nvPr/>
        </p:nvSpPr>
        <p:spPr>
          <a:xfrm>
            <a:off x="3112109" y="293874"/>
            <a:ext cx="5993906" cy="667320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0234" tIns="40233" rIns="40234" bIns="40233"/>
          <a:lstStyle>
            <a:lvl1pPr>
              <a:defRPr sz="5300">
                <a:latin typeface="DINPro-Medium"/>
                <a:ea typeface="DINPro-Medium"/>
                <a:cs typeface="DINPro-Medium"/>
                <a:sym typeface="DINPro-Medium"/>
              </a:defRPr>
            </a:lvl1pPr>
          </a:lstStyle>
          <a:p>
            <a:pPr defTabSz="914273">
              <a:defRPr/>
            </a:pPr>
            <a:r>
              <a:rPr lang="ru-RU" sz="2000" dirty="0"/>
              <a:t>Методологический подход реализации модели высшего образования "2+2+2" в техническом вузе</a:t>
            </a:r>
            <a:endParaRPr lang="ru-RU" sz="2000" dirty="0">
              <a:solidFill>
                <a:srgbClr val="FFFFFF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1274568"/>
            <a:ext cx="86409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</a:pPr>
            <a:endParaRPr lang="ru-RU" sz="14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26792" y="2372501"/>
            <a:ext cx="3586236" cy="2108267"/>
          </a:xfrm>
          <a:prstGeom prst="rect">
            <a:avLst/>
          </a:prstGeom>
          <a:noFill/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91439" tIns="91439" rIns="91439" bIns="91439" numCol="1" spcCol="38100" rtlCol="0" anchor="t">
            <a:spAutoFit/>
          </a:bodyPr>
          <a:lstStyle/>
          <a:p>
            <a:pPr>
              <a:spcAft>
                <a:spcPts val="600"/>
              </a:spcAft>
            </a:pPr>
            <a:r>
              <a:rPr kumimoji="0" lang="ru-RU" sz="26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Спасибо за внимание</a:t>
            </a:r>
            <a:r>
              <a:rPr kumimoji="0" lang="ru-RU" sz="26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!</a:t>
            </a:r>
          </a:p>
          <a:p>
            <a:pPr>
              <a:spcAft>
                <a:spcPts val="600"/>
              </a:spcAft>
            </a:pPr>
            <a:endParaRPr lang="ru-RU" sz="2600" dirty="0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  <a:p>
            <a:pPr algn="ctr">
              <a:spcAft>
                <a:spcPts val="600"/>
              </a:spcAft>
            </a:pPr>
            <a:r>
              <a:rPr kumimoji="0" lang="ru-RU" sz="16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Контактные данные:</a:t>
            </a:r>
          </a:p>
          <a:p>
            <a:pPr algn="ctr">
              <a:spcAft>
                <a:spcPts val="600"/>
              </a:spcAft>
            </a:pPr>
            <a:r>
              <a:rPr lang="en-US" sz="1600" dirty="0" smtClean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  <a:hlinkClick r:id="rId3"/>
              </a:rPr>
              <a:t>ankorn77@gmail.com</a:t>
            </a:r>
            <a:endParaRPr lang="en-US" sz="1600" dirty="0" smtClean="0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  <a:p>
            <a:pPr algn="ctr">
              <a:spcAft>
                <a:spcPts val="600"/>
              </a:spcAft>
            </a:pPr>
            <a:r>
              <a:rPr kumimoji="0" lang="en-US" sz="16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  <a:hlinkClick r:id="rId4"/>
              </a:rPr>
              <a:t>toporova</a:t>
            </a:r>
            <a:r>
              <a:rPr lang="en-US" sz="1600" dirty="0" smtClean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  <a:hlinkClick r:id="rId4"/>
              </a:rPr>
              <a:t>mi@mail.ru</a:t>
            </a:r>
            <a:endParaRPr kumimoji="0" lang="ru-RU" sz="1600" b="0" i="0" u="none" strike="noStrike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92261220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25">
            <a:extLst>
              <a:ext uri="{FF2B5EF4-FFF2-40B4-BE49-F238E27FC236}">
                <a16:creationId xmlns="" xmlns:a16="http://schemas.microsoft.com/office/drawing/2014/main" id="{EFF6E73B-89F7-47CB-A83D-5F15A1512C58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>
          <a:xfrm>
            <a:off x="2186977" y="4826317"/>
            <a:ext cx="252776" cy="250529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pPr defTabSz="914378"/>
            <a:fld id="{86CB4B4D-7CA3-9044-876B-883B54F8677D}" type="slidenum">
              <a:rPr>
                <a:latin typeface="DINPro-Regular"/>
              </a:rPr>
              <a:pPr defTabSz="914378"/>
              <a:t>18</a:t>
            </a:fld>
            <a:endParaRPr dirty="0">
              <a:latin typeface="DINPro-Regular"/>
            </a:endParaRPr>
          </a:p>
        </p:txBody>
      </p:sp>
      <p:sp>
        <p:nvSpPr>
          <p:cNvPr id="11" name="Shape 26"/>
          <p:cNvSpPr txBox="1">
            <a:spLocks/>
          </p:cNvSpPr>
          <p:nvPr/>
        </p:nvSpPr>
        <p:spPr>
          <a:xfrm>
            <a:off x="2344610" y="195486"/>
            <a:ext cx="787230" cy="432048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0227" tIns="40226" rIns="40227" bIns="40226"/>
          <a:lstStyle>
            <a:lvl1pPr>
              <a:defRPr sz="5300">
                <a:latin typeface="DINPro-Medium"/>
                <a:ea typeface="DINPro-Medium"/>
                <a:cs typeface="DINPro-Medium"/>
                <a:sym typeface="DINPro-Medium"/>
              </a:defRPr>
            </a:lvl1pPr>
          </a:lstStyle>
          <a:p>
            <a:pPr defTabSz="804510">
              <a:defRPr/>
            </a:pPr>
            <a:r>
              <a:rPr lang="ru-RU" sz="2600" kern="0" dirty="0">
                <a:solidFill>
                  <a:srgbClr val="FFFFFF"/>
                </a:solidFill>
                <a:latin typeface="DINPro-Regular"/>
              </a:rPr>
              <a:t>1.1.</a:t>
            </a:r>
          </a:p>
        </p:txBody>
      </p:sp>
      <p:sp>
        <p:nvSpPr>
          <p:cNvPr id="5" name="Нижний колонтитул 4"/>
          <p:cNvSpPr txBox="1">
            <a:spLocks/>
          </p:cNvSpPr>
          <p:nvPr/>
        </p:nvSpPr>
        <p:spPr bwMode="auto">
          <a:xfrm>
            <a:off x="2592389" y="4840035"/>
            <a:ext cx="6565900" cy="216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lvl="0" defTabSz="803164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dirty="0">
                <a:solidFill>
                  <a:srgbClr val="898989"/>
                </a:solidFill>
                <a:latin typeface="DIN Pro Medium"/>
                <a:cs typeface="Tahoma" pitchFamily="34" charset="0"/>
                <a:sym typeface="Tahoma" pitchFamily="34" charset="0"/>
              </a:rPr>
              <a:t>Заседание ФУМО 24.00.00 от 22.09.2021 г.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278792" y="123478"/>
            <a:ext cx="648000" cy="738662"/>
          </a:xfrm>
          <a:prstGeom prst="rect">
            <a:avLst/>
          </a:prstGeom>
          <a:solidFill>
            <a:schemeClr val="bg1"/>
          </a:solidFill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91439" rIns="91439" bIns="91439" numCol="1" spcCol="38100" rtlCol="0" anchor="t">
            <a:spAutoFit/>
          </a:bodyPr>
          <a:lstStyle/>
          <a:p>
            <a:pPr defTabSz="1828754" hangingPunct="0">
              <a:defRPr/>
            </a:pPr>
            <a:endParaRPr lang="ru-RU" sz="3600" dirty="0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6" name="Shape 26"/>
          <p:cNvSpPr txBox="1">
            <a:spLocks/>
          </p:cNvSpPr>
          <p:nvPr/>
        </p:nvSpPr>
        <p:spPr>
          <a:xfrm>
            <a:off x="3131840" y="194820"/>
            <a:ext cx="5993906" cy="667320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0234" tIns="40233" rIns="40234" bIns="40233"/>
          <a:lstStyle>
            <a:lvl1pPr>
              <a:defRPr sz="5300">
                <a:latin typeface="DINPro-Medium"/>
                <a:ea typeface="DINPro-Medium"/>
                <a:cs typeface="DINPro-Medium"/>
                <a:sym typeface="DINPro-Medium"/>
              </a:defRPr>
            </a:lvl1pPr>
          </a:lstStyle>
          <a:p>
            <a:pPr defTabSz="1828800" hangingPunct="0"/>
            <a:r>
              <a:rPr lang="ru-RU" sz="1800" dirty="0">
                <a:solidFill>
                  <a:srgbClr val="FFFFFF"/>
                </a:solidFill>
                <a:sym typeface="Tahoma"/>
              </a:rPr>
              <a:t>Различная степень </a:t>
            </a:r>
            <a:r>
              <a:rPr lang="ru-RU" sz="1800" dirty="0" err="1">
                <a:solidFill>
                  <a:srgbClr val="FFFFFF"/>
                </a:solidFill>
                <a:sym typeface="Tahoma"/>
              </a:rPr>
              <a:t>сформированности</a:t>
            </a:r>
            <a:r>
              <a:rPr lang="ru-RU" sz="1800" dirty="0">
                <a:solidFill>
                  <a:srgbClr val="FFFFFF"/>
                </a:solidFill>
                <a:sym typeface="Tahoma"/>
              </a:rPr>
              <a:t> одной и той же компетенции с разными результатами обучения в зависимости от квалификационной группы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1274568"/>
            <a:ext cx="86409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</a:pPr>
            <a:endParaRPr lang="ru-RU" sz="14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52671"/>
              </p:ext>
            </p:extLst>
          </p:nvPr>
        </p:nvGraphicFramePr>
        <p:xfrm>
          <a:off x="107504" y="1131590"/>
          <a:ext cx="8928993" cy="36870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9675">
                  <a:extLst>
                    <a:ext uri="{9D8B030D-6E8A-4147-A177-3AD203B41FA5}">
                      <a16:colId xmlns="" xmlns:a16="http://schemas.microsoft.com/office/drawing/2014/main" val="2076918701"/>
                    </a:ext>
                  </a:extLst>
                </a:gridCol>
                <a:gridCol w="647718">
                  <a:extLst>
                    <a:ext uri="{9D8B030D-6E8A-4147-A177-3AD203B41FA5}">
                      <a16:colId xmlns="" xmlns:a16="http://schemas.microsoft.com/office/drawing/2014/main" val="2494355098"/>
                    </a:ext>
                  </a:extLst>
                </a:gridCol>
                <a:gridCol w="1902900">
                  <a:extLst>
                    <a:ext uri="{9D8B030D-6E8A-4147-A177-3AD203B41FA5}">
                      <a16:colId xmlns="" xmlns:a16="http://schemas.microsoft.com/office/drawing/2014/main" val="1977991725"/>
                    </a:ext>
                  </a:extLst>
                </a:gridCol>
                <a:gridCol w="4098398">
                  <a:extLst>
                    <a:ext uri="{9D8B030D-6E8A-4147-A177-3AD203B41FA5}">
                      <a16:colId xmlns="" xmlns:a16="http://schemas.microsoft.com/office/drawing/2014/main" val="754662104"/>
                    </a:ext>
                  </a:extLst>
                </a:gridCol>
                <a:gridCol w="1610302">
                  <a:extLst>
                    <a:ext uri="{9D8B030D-6E8A-4147-A177-3AD203B41FA5}">
                      <a16:colId xmlns="" xmlns:a16="http://schemas.microsoft.com/office/drawing/2014/main" val="885784192"/>
                    </a:ext>
                  </a:extLst>
                </a:gridCol>
              </a:tblGrid>
              <a:tr h="127690">
                <a:tc row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640" dirty="0">
                          <a:effectLst/>
                        </a:rPr>
                        <a:t>Компетенция</a:t>
                      </a:r>
                      <a:endParaRPr lang="ru-RU" sz="64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996" marR="14996" marT="0" marB="0"/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640" dirty="0">
                          <a:effectLst/>
                        </a:rPr>
                        <a:t>Дидактические единицы </a:t>
                      </a:r>
                      <a:endParaRPr lang="ru-RU" sz="64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996" marR="1499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630" dirty="0">
                          <a:effectLst/>
                        </a:rPr>
                        <a:t>Индикаторы достижения компетенции</a:t>
                      </a:r>
                      <a:endParaRPr lang="ru-RU" sz="63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996" marR="1499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630" dirty="0">
                          <a:effectLst/>
                        </a:rPr>
                        <a:t>Результаты обучения</a:t>
                      </a:r>
                      <a:endParaRPr lang="ru-RU" sz="63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996" marR="1499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630">
                          <a:effectLst/>
                        </a:rPr>
                        <a:t>Примерные дисциплины и объем</a:t>
                      </a:r>
                      <a:endParaRPr lang="ru-RU" sz="6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996" marR="14996" marT="0" marB="0"/>
                </a:tc>
                <a:extLst>
                  <a:ext uri="{0D108BD9-81ED-4DB2-BD59-A6C34878D82A}">
                    <a16:rowId xmlns="" xmlns:a16="http://schemas.microsoft.com/office/drawing/2014/main" val="12891887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640" dirty="0">
                          <a:effectLst/>
                        </a:rPr>
                        <a:t>Группа 1. Конструкторские и технологические направления</a:t>
                      </a:r>
                      <a:endParaRPr lang="ru-RU" sz="64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996" marR="1499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77494072"/>
                  </a:ext>
                </a:extLst>
              </a:tr>
              <a:tr h="422502">
                <a:tc rowSpan="9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640" dirty="0" smtClean="0">
                          <a:effectLst/>
                        </a:rPr>
                        <a:t>Готовность </a:t>
                      </a:r>
                      <a:r>
                        <a:rPr lang="ru-RU" sz="640" dirty="0">
                          <a:effectLst/>
                        </a:rPr>
                        <a:t>использовать и разрабатывать рабочую техническую документацию и обеспечивать ее соответствие стандартам, техническим условиям и другим нормативным документам, обеспечивать оформление законченных проектно-конструкторских работ</a:t>
                      </a:r>
                      <a:endParaRPr lang="ru-RU" sz="64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996" marR="14996" marT="0" marB="0"/>
                </a:tc>
                <a:tc rowSpan="9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640" dirty="0">
                          <a:effectLst/>
                        </a:rPr>
                        <a:t>Система геометрического моделирования;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640" dirty="0">
                          <a:effectLst/>
                        </a:rPr>
                        <a:t>ЕСКД;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640" dirty="0">
                          <a:effectLst/>
                        </a:rPr>
                        <a:t>Методы проецирования;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640" dirty="0">
                          <a:effectLst/>
                        </a:rPr>
                        <a:t>Виды конструкторских документов;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640" dirty="0">
                          <a:effectLst/>
                        </a:rPr>
                        <a:t>Отраслевые системы стандартизации;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640" dirty="0">
                          <a:effectLst/>
                        </a:rPr>
                        <a:t>Метрологическое обеспечение;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640" dirty="0">
                          <a:effectLst/>
                        </a:rPr>
                        <a:t>Средства измерений;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640" dirty="0">
                          <a:effectLst/>
                        </a:rPr>
                        <a:t>ИСО</a:t>
                      </a:r>
                      <a:endParaRPr lang="ru-RU" sz="64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996" marR="1499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640" dirty="0">
                          <a:effectLst/>
                        </a:rPr>
                        <a:t>Демонстрирует знания системы нормативно-технической документации, связанной с профессиональной деятельностью</a:t>
                      </a:r>
                      <a:endParaRPr lang="ru-RU" sz="64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996" marR="14996" marT="0" marB="0"/>
                </a:tc>
                <a:tc>
                  <a:txBody>
                    <a:bodyPr/>
                    <a:lstStyle/>
                    <a:p>
                      <a:pPr marL="0" lvl="0" indent="-1080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640" dirty="0">
                          <a:effectLst/>
                        </a:rPr>
                        <a:t>Знать правила оформления конструкторской документации в соответствии с ЕСКД и методы и средства компьютерной графики;</a:t>
                      </a:r>
                    </a:p>
                    <a:p>
                      <a:pPr marL="0" lvl="0" indent="-1080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640" dirty="0">
                          <a:effectLst/>
                        </a:rPr>
                        <a:t>Знать основные нормативные документы, применяемые в профессиональной деятельности;</a:t>
                      </a:r>
                    </a:p>
                    <a:p>
                      <a:pPr marL="0" lvl="0" indent="-1080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640" dirty="0">
                          <a:effectLst/>
                        </a:rPr>
                        <a:t>Знать системы стандартизации в аэрокосмической отрасли;</a:t>
                      </a:r>
                    </a:p>
                    <a:p>
                      <a:pPr marL="0" lvl="0" indent="-1080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640" dirty="0">
                          <a:effectLst/>
                        </a:rPr>
                        <a:t>Знать принципы стандартизации и взаимозаменяемости</a:t>
                      </a:r>
                      <a:endParaRPr lang="ru-RU" sz="64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996" marR="14996" marT="0" marB="0"/>
                </a:tc>
                <a:tc rowSpan="3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640" dirty="0">
                          <a:effectLst/>
                        </a:rPr>
                        <a:t>Инженерная </a:t>
                      </a:r>
                      <a:r>
                        <a:rPr lang="ru-RU" sz="640" dirty="0" smtClean="0">
                          <a:effectLst/>
                        </a:rPr>
                        <a:t>графика и начертательная геометрия; </a:t>
                      </a:r>
                      <a:r>
                        <a:rPr lang="ru-RU" sz="640" dirty="0">
                          <a:effectLst/>
                        </a:rPr>
                        <a:t>Начертательная </a:t>
                      </a:r>
                      <a:r>
                        <a:rPr lang="ru-RU" sz="640" dirty="0" smtClean="0">
                          <a:effectLst/>
                        </a:rPr>
                        <a:t>геометрия;</a:t>
                      </a:r>
                      <a:r>
                        <a:rPr lang="ru-RU" sz="640" baseline="0" dirty="0" smtClean="0">
                          <a:effectLst/>
                        </a:rPr>
                        <a:t> Инженерное моделирование 3</a:t>
                      </a:r>
                      <a:r>
                        <a:rPr lang="en-US" sz="640" baseline="0" dirty="0" smtClean="0">
                          <a:effectLst/>
                        </a:rPr>
                        <a:t>d</a:t>
                      </a:r>
                      <a:r>
                        <a:rPr lang="ru-RU" sz="640" baseline="0" dirty="0" smtClean="0">
                          <a:effectLst/>
                        </a:rPr>
                        <a:t>;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640" dirty="0" smtClean="0">
                          <a:effectLst/>
                        </a:rPr>
                        <a:t>Техническое </a:t>
                      </a:r>
                      <a:r>
                        <a:rPr lang="ru-RU" sz="640" dirty="0">
                          <a:effectLst/>
                        </a:rPr>
                        <a:t>рисование;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640" dirty="0">
                          <a:effectLst/>
                        </a:rPr>
                        <a:t>Метрология и </a:t>
                      </a:r>
                      <a:r>
                        <a:rPr lang="ru-RU" sz="640" dirty="0" smtClean="0">
                          <a:effectLst/>
                        </a:rPr>
                        <a:t>стандартизация; </a:t>
                      </a:r>
                      <a:endParaRPr lang="ru-RU" sz="640" dirty="0">
                        <a:effectLst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640" dirty="0">
                          <a:effectLst/>
                        </a:rPr>
                        <a:t>Системы качества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64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640" dirty="0">
                          <a:effectLst/>
                        </a:rPr>
                        <a:t>Итого 13 ЗЕ</a:t>
                      </a:r>
                      <a:endParaRPr lang="ru-RU" sz="64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996" marR="14996" marT="0" marB="0"/>
                </a:tc>
                <a:extLst>
                  <a:ext uri="{0D108BD9-81ED-4DB2-BD59-A6C34878D82A}">
                    <a16:rowId xmlns="" xmlns:a16="http://schemas.microsoft.com/office/drawing/2014/main" val="2040925266"/>
                  </a:ext>
                </a:extLst>
              </a:tr>
              <a:tr h="3720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640">
                          <a:effectLst/>
                        </a:rPr>
                        <a:t>Применяет в практической профессиональной деятельности нормативно-техническую документацию и систему отраслевых стандартов </a:t>
                      </a:r>
                      <a:endParaRPr lang="ru-RU" sz="64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996" marR="14996" marT="0" marB="0"/>
                </a:tc>
                <a:tc>
                  <a:txBody>
                    <a:bodyPr/>
                    <a:lstStyle/>
                    <a:p>
                      <a:pPr marL="0" lvl="0" indent="-1080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640" dirty="0">
                          <a:effectLst/>
                        </a:rPr>
                        <a:t>Уметь читать и выполнять чертежи и другую рабочую конструкторскую документацию;</a:t>
                      </a:r>
                    </a:p>
                    <a:p>
                      <a:pPr marL="0" lvl="0" indent="-1080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640" dirty="0">
                          <a:effectLst/>
                        </a:rPr>
                        <a:t>Уметь применять действующие стандарты, положения и инструкции по оформлению технической документации;</a:t>
                      </a:r>
                    </a:p>
                    <a:p>
                      <a:pPr marL="0" lvl="0" indent="-1080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640" dirty="0">
                          <a:effectLst/>
                        </a:rPr>
                        <a:t>Уметь использовать нормативные документы в практической деятельности</a:t>
                      </a:r>
                    </a:p>
                    <a:p>
                      <a:pPr marL="0" lvl="0" indent="-1080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640" dirty="0">
                          <a:effectLst/>
                        </a:rPr>
                        <a:t>Уметь пользоваться справочным материалом и стандартами по допускам и посадкам</a:t>
                      </a:r>
                      <a:endParaRPr lang="ru-RU" sz="64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996" marR="14996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5772967"/>
                  </a:ext>
                </a:extLst>
              </a:tr>
              <a:tr h="4244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640">
                          <a:effectLst/>
                        </a:rPr>
                        <a:t>Разрабатывает нормативно-техническую документацию в соответствии со стандартами, нормами и правилами по оформлению технической документации</a:t>
                      </a:r>
                      <a:endParaRPr lang="ru-RU" sz="64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996" marR="14996" marT="0" marB="0"/>
                </a:tc>
                <a:tc>
                  <a:txBody>
                    <a:bodyPr/>
                    <a:lstStyle/>
                    <a:p>
                      <a:pPr marL="0" lvl="0" indent="-1080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640" dirty="0">
                          <a:effectLst/>
                        </a:rPr>
                        <a:t>Уметь оформлять законченные проектно-конструкторские работы;</a:t>
                      </a:r>
                    </a:p>
                    <a:p>
                      <a:pPr marL="0" lvl="0" indent="-1080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640" dirty="0">
                          <a:effectLst/>
                        </a:rPr>
                        <a:t>Уметь применять системы стандартизации различных соединений изделий авиационной и ракетно-космической техники;</a:t>
                      </a:r>
                    </a:p>
                    <a:p>
                      <a:pPr marL="0" lvl="0" indent="-1080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640" dirty="0">
                          <a:effectLst/>
                        </a:rPr>
                        <a:t>Владеть навыками оформления, выполнения и чтения графических и текстовых конструкторских документов;.</a:t>
                      </a:r>
                      <a:endParaRPr lang="ru-RU" sz="64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996" marR="14996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5605390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640" dirty="0">
                          <a:effectLst/>
                        </a:rPr>
                        <a:t>Группа 2. Проектные и системотехнические направления</a:t>
                      </a:r>
                      <a:endParaRPr lang="ru-RU" sz="64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996" marR="1499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65274637"/>
                  </a:ext>
                </a:extLst>
              </a:tr>
              <a:tr h="5989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640" dirty="0">
                          <a:effectLst/>
                        </a:rPr>
                        <a:t>Демонстрирует знания системы нормативно-технической документации, связанной с профессиональной деятельностью</a:t>
                      </a:r>
                      <a:endParaRPr lang="ru-RU" sz="64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996" marR="14996" marT="0" marB="0"/>
                </a:tc>
                <a:tc>
                  <a:txBody>
                    <a:bodyPr/>
                    <a:lstStyle/>
                    <a:p>
                      <a:pPr marL="0" lvl="0" indent="-1080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640" dirty="0">
                          <a:effectLst/>
                        </a:rPr>
                        <a:t>Знать правила оформления конструкторской документации в соответствии с ЕСКД и методы и средства компьютерной графики;</a:t>
                      </a:r>
                    </a:p>
                    <a:p>
                      <a:pPr marL="0" lvl="0" indent="-1080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640" dirty="0">
                          <a:effectLst/>
                        </a:rPr>
                        <a:t>Знать на уровне представлений  основные нормативные документы, применяемые в профессиональной деятельности;</a:t>
                      </a:r>
                    </a:p>
                    <a:p>
                      <a:pPr marL="0" lvl="0" indent="-1080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640" dirty="0">
                          <a:effectLst/>
                        </a:rPr>
                        <a:t>Знать системы стандартизации в аэрокосмической отрасли;</a:t>
                      </a:r>
                    </a:p>
                    <a:p>
                      <a:pPr marL="0" lvl="0" indent="-1080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640" dirty="0">
                          <a:effectLst/>
                        </a:rPr>
                        <a:t> Знать принципы стандартизации и взаимозаменяемости</a:t>
                      </a:r>
                      <a:endParaRPr lang="ru-RU" sz="64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996" marR="14996" marT="0" marB="0"/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640" dirty="0" smtClean="0">
                          <a:effectLst/>
                        </a:rPr>
                        <a:t>Инженерная графика и начертательная геометрия;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640" baseline="0" dirty="0" smtClean="0">
                          <a:effectLst/>
                        </a:rPr>
                        <a:t>Инженерное моделирование 3</a:t>
                      </a:r>
                      <a:r>
                        <a:rPr lang="en-US" sz="640" baseline="0" dirty="0" smtClean="0">
                          <a:effectLst/>
                        </a:rPr>
                        <a:t>d</a:t>
                      </a:r>
                      <a:r>
                        <a:rPr lang="ru-RU" sz="640" baseline="0" dirty="0" smtClean="0">
                          <a:effectLst/>
                        </a:rPr>
                        <a:t>;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640" dirty="0" smtClean="0">
                          <a:effectLst/>
                        </a:rPr>
                        <a:t>Метрология </a:t>
                      </a:r>
                      <a:r>
                        <a:rPr lang="ru-RU" sz="640" dirty="0">
                          <a:effectLst/>
                        </a:rPr>
                        <a:t>и </a:t>
                      </a:r>
                      <a:r>
                        <a:rPr lang="ru-RU" sz="640" dirty="0" smtClean="0">
                          <a:effectLst/>
                        </a:rPr>
                        <a:t>стандартизация </a:t>
                      </a:r>
                      <a:endParaRPr lang="ru-RU" sz="640" dirty="0">
                        <a:effectLst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64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640" dirty="0">
                          <a:effectLst/>
                        </a:rPr>
                        <a:t>Итого </a:t>
                      </a:r>
                      <a:r>
                        <a:rPr lang="ru-RU" sz="640" dirty="0" smtClean="0">
                          <a:effectLst/>
                        </a:rPr>
                        <a:t>7 </a:t>
                      </a:r>
                      <a:r>
                        <a:rPr lang="ru-RU" sz="640" dirty="0">
                          <a:effectLst/>
                        </a:rPr>
                        <a:t>ЗЕ</a:t>
                      </a:r>
                      <a:endParaRPr lang="ru-RU" sz="64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996" marR="14996" marT="0" marB="0"/>
                </a:tc>
                <a:extLst>
                  <a:ext uri="{0D108BD9-81ED-4DB2-BD59-A6C34878D82A}">
                    <a16:rowId xmlns="" xmlns:a16="http://schemas.microsoft.com/office/drawing/2014/main" val="2641031621"/>
                  </a:ext>
                </a:extLst>
              </a:tr>
              <a:tr h="2532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640">
                          <a:effectLst/>
                        </a:rPr>
                        <a:t>Применяет в практической профессиональной деятельности нормативно-техническую документацию и систему отраслевых стандартов </a:t>
                      </a:r>
                      <a:endParaRPr lang="ru-RU" sz="64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996" marR="14996" marT="0" marB="0"/>
                </a:tc>
                <a:tc>
                  <a:txBody>
                    <a:bodyPr/>
                    <a:lstStyle/>
                    <a:p>
                      <a:pPr marL="0" lvl="0" indent="-1080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640" dirty="0">
                          <a:effectLst/>
                        </a:rPr>
                        <a:t>Уметь читать и выполнять чертежи и другую рабочую конструкторскую документацию;</a:t>
                      </a:r>
                    </a:p>
                    <a:p>
                      <a:pPr marL="0" lvl="0" indent="-1080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640" dirty="0">
                          <a:effectLst/>
                        </a:rPr>
                        <a:t>Уметь применять действующие стандарты, положения и инструкции по оформлению технической документации;</a:t>
                      </a:r>
                    </a:p>
                    <a:p>
                      <a:pPr marL="0" lvl="0" indent="-1080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640" dirty="0">
                          <a:effectLst/>
                        </a:rPr>
                        <a:t>Уметь использовать нормативные документы в практической деятельности</a:t>
                      </a:r>
                    </a:p>
                    <a:p>
                      <a:pPr marL="0" lvl="0" indent="-1080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640" dirty="0">
                          <a:effectLst/>
                        </a:rPr>
                        <a:t> Уметь пользоваться справочным материалом и стандартами по допускам и посадкам</a:t>
                      </a:r>
                      <a:endParaRPr lang="ru-RU" sz="64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996" marR="14996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52556872"/>
                  </a:ext>
                </a:extLst>
              </a:tr>
              <a:tr h="499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640" dirty="0">
                          <a:effectLst/>
                        </a:rPr>
                        <a:t>Группа 4. Информационно-коммуникационные направления</a:t>
                      </a:r>
                      <a:endParaRPr lang="ru-RU" sz="64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996" marR="1499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29443625"/>
                  </a:ext>
                </a:extLst>
              </a:tr>
              <a:tr h="3993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640">
                          <a:effectLst/>
                        </a:rPr>
                        <a:t>Демонстрирует знания системы нормативно-технической документации, связанной с профессиональной деятельностью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640">
                          <a:effectLst/>
                        </a:rPr>
                        <a:t> </a:t>
                      </a:r>
                      <a:endParaRPr lang="ru-RU" sz="64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996" marR="14996" marT="0" marB="0"/>
                </a:tc>
                <a:tc>
                  <a:txBody>
                    <a:bodyPr/>
                    <a:lstStyle/>
                    <a:p>
                      <a:pPr marL="0" lvl="0" indent="-1080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640" dirty="0">
                          <a:effectLst/>
                        </a:rPr>
                        <a:t>• Знать на уровне представлений основные нормативные документы, применяемые в профессиональной деятельности;</a:t>
                      </a:r>
                    </a:p>
                    <a:p>
                      <a:pPr marL="0" lvl="0" indent="-1080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640" dirty="0">
                          <a:effectLst/>
                        </a:rPr>
                        <a:t>• Знать системы стандартизации в профессиональной области;</a:t>
                      </a:r>
                    </a:p>
                    <a:p>
                      <a:pPr marL="0" lvl="0" indent="-1080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640" dirty="0">
                          <a:effectLst/>
                        </a:rPr>
                        <a:t>• Знать принципы стандартизации и взаимозаменяемости</a:t>
                      </a:r>
                      <a:endParaRPr lang="ru-RU" sz="64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996" marR="14996" marT="0" marB="0"/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640" dirty="0">
                          <a:effectLst/>
                        </a:rPr>
                        <a:t>Инженерная графика и начертательная геометрия</a:t>
                      </a:r>
                      <a:r>
                        <a:rPr lang="ru-RU" sz="640" dirty="0" smtClean="0">
                          <a:effectLst/>
                        </a:rPr>
                        <a:t>;</a:t>
                      </a:r>
                    </a:p>
                    <a:p>
                      <a:pPr marL="0" marR="0" lvl="0" indent="0" algn="l" defTabSz="804652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40" baseline="0" dirty="0" smtClean="0">
                          <a:effectLst/>
                        </a:rPr>
                        <a:t>Инженерное моделирование 3</a:t>
                      </a:r>
                      <a:r>
                        <a:rPr lang="en-US" sz="640" baseline="0" dirty="0" smtClean="0">
                          <a:effectLst/>
                        </a:rPr>
                        <a:t>d</a:t>
                      </a:r>
                      <a:r>
                        <a:rPr lang="ru-RU" sz="640" baseline="0" dirty="0" smtClean="0">
                          <a:effectLst/>
                        </a:rPr>
                        <a:t>;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640" dirty="0" smtClean="0">
                          <a:effectLst/>
                        </a:rPr>
                        <a:t>Метрология</a:t>
                      </a:r>
                      <a:r>
                        <a:rPr lang="ru-RU" sz="640" dirty="0">
                          <a:effectLst/>
                        </a:rPr>
                        <a:t>, стандартизация и сертификация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64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640" dirty="0">
                          <a:effectLst/>
                        </a:rPr>
                        <a:t>Итого </a:t>
                      </a:r>
                      <a:r>
                        <a:rPr lang="ru-RU" sz="640" dirty="0" smtClean="0">
                          <a:effectLst/>
                        </a:rPr>
                        <a:t>6 </a:t>
                      </a:r>
                      <a:r>
                        <a:rPr lang="ru-RU" sz="640" dirty="0">
                          <a:effectLst/>
                        </a:rPr>
                        <a:t>ЗЕ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640" dirty="0">
                          <a:effectLst/>
                        </a:rPr>
                        <a:t> </a:t>
                      </a:r>
                      <a:endParaRPr lang="ru-RU" sz="64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996" marR="14996" marT="0" marB="0"/>
                </a:tc>
                <a:extLst>
                  <a:ext uri="{0D108BD9-81ED-4DB2-BD59-A6C34878D82A}">
                    <a16:rowId xmlns="" xmlns:a16="http://schemas.microsoft.com/office/drawing/2014/main" val="2467261125"/>
                  </a:ext>
                </a:extLst>
              </a:tr>
              <a:tr h="1934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640" dirty="0">
                          <a:effectLst/>
                        </a:rPr>
                        <a:t>Применяет в практической профессиональной деятельности нормативно-техническую документацию и систему отраслевых стандартов</a:t>
                      </a:r>
                      <a:endParaRPr lang="ru-RU" sz="64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996" marR="14996" marT="0" marB="0"/>
                </a:tc>
                <a:tc>
                  <a:txBody>
                    <a:bodyPr/>
                    <a:lstStyle/>
                    <a:p>
                      <a:pPr marL="0" lvl="0" indent="-1080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640" dirty="0">
                          <a:effectLst/>
                        </a:rPr>
                        <a:t>•Уметь использовать нормативные документы в практической деятельности</a:t>
                      </a:r>
                    </a:p>
                    <a:p>
                      <a:pPr marL="0" lvl="0" indent="-1080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640" dirty="0">
                          <a:effectLst/>
                        </a:rPr>
                        <a:t>•Уметь пользоваться справочным материалом и стандартами по допускам и посадкам</a:t>
                      </a:r>
                      <a:endParaRPr lang="ru-RU" sz="64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996" marR="14996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253985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803689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25">
            <a:extLst>
              <a:ext uri="{FF2B5EF4-FFF2-40B4-BE49-F238E27FC236}">
                <a16:creationId xmlns="" xmlns:a16="http://schemas.microsoft.com/office/drawing/2014/main" id="{EFF6E73B-89F7-47CB-A83D-5F15A1512C58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>
          <a:xfrm>
            <a:off x="2186977" y="4826317"/>
            <a:ext cx="252776" cy="250529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pPr defTabSz="914378"/>
            <a:fld id="{86CB4B4D-7CA3-9044-876B-883B54F8677D}" type="slidenum">
              <a:rPr>
                <a:latin typeface="DINPro-Regular"/>
              </a:rPr>
              <a:pPr defTabSz="914378"/>
              <a:t>19</a:t>
            </a:fld>
            <a:endParaRPr dirty="0">
              <a:latin typeface="DINPro-Regular"/>
            </a:endParaRPr>
          </a:p>
        </p:txBody>
      </p:sp>
      <p:sp>
        <p:nvSpPr>
          <p:cNvPr id="11" name="Shape 26"/>
          <p:cNvSpPr txBox="1">
            <a:spLocks/>
          </p:cNvSpPr>
          <p:nvPr/>
        </p:nvSpPr>
        <p:spPr>
          <a:xfrm>
            <a:off x="2344610" y="195486"/>
            <a:ext cx="787230" cy="432048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0227" tIns="40226" rIns="40227" bIns="40226"/>
          <a:lstStyle>
            <a:lvl1pPr>
              <a:defRPr sz="5300">
                <a:latin typeface="DINPro-Medium"/>
                <a:ea typeface="DINPro-Medium"/>
                <a:cs typeface="DINPro-Medium"/>
                <a:sym typeface="DINPro-Medium"/>
              </a:defRPr>
            </a:lvl1pPr>
          </a:lstStyle>
          <a:p>
            <a:pPr defTabSz="804510">
              <a:defRPr/>
            </a:pPr>
            <a:r>
              <a:rPr lang="ru-RU" sz="2600" kern="0" dirty="0">
                <a:solidFill>
                  <a:srgbClr val="FFFFFF"/>
                </a:solidFill>
                <a:latin typeface="DINPro-Regular"/>
              </a:rPr>
              <a:t>1.1.</a:t>
            </a:r>
          </a:p>
        </p:txBody>
      </p:sp>
      <p:sp>
        <p:nvSpPr>
          <p:cNvPr id="5" name="Нижний колонтитул 4"/>
          <p:cNvSpPr txBox="1">
            <a:spLocks/>
          </p:cNvSpPr>
          <p:nvPr/>
        </p:nvSpPr>
        <p:spPr bwMode="auto">
          <a:xfrm>
            <a:off x="2592389" y="4840035"/>
            <a:ext cx="6565900" cy="216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lvl="0" defTabSz="803164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dirty="0">
                <a:solidFill>
                  <a:srgbClr val="898989"/>
                </a:solidFill>
                <a:latin typeface="DIN Pro Medium"/>
                <a:cs typeface="Tahoma" pitchFamily="34" charset="0"/>
                <a:sym typeface="Tahoma" pitchFamily="34" charset="0"/>
              </a:rPr>
              <a:t>Заседание ФУМО 24.00.00 от 22.09.2021 г.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278792" y="123478"/>
            <a:ext cx="648000" cy="738662"/>
          </a:xfrm>
          <a:prstGeom prst="rect">
            <a:avLst/>
          </a:prstGeom>
          <a:solidFill>
            <a:schemeClr val="bg1"/>
          </a:solidFill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91439" rIns="91439" bIns="91439" numCol="1" spcCol="38100" rtlCol="0" anchor="t">
            <a:spAutoFit/>
          </a:bodyPr>
          <a:lstStyle/>
          <a:p>
            <a:pPr defTabSz="1828754" hangingPunct="0">
              <a:defRPr/>
            </a:pPr>
            <a:endParaRPr lang="ru-RU" sz="3600" dirty="0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6" name="Shape 26"/>
          <p:cNvSpPr txBox="1">
            <a:spLocks/>
          </p:cNvSpPr>
          <p:nvPr/>
        </p:nvSpPr>
        <p:spPr>
          <a:xfrm>
            <a:off x="3151476" y="411510"/>
            <a:ext cx="5993906" cy="667320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0234" tIns="40233" rIns="40234" bIns="40233"/>
          <a:lstStyle>
            <a:lvl1pPr>
              <a:defRPr sz="5300">
                <a:latin typeface="DINPro-Medium"/>
                <a:ea typeface="DINPro-Medium"/>
                <a:cs typeface="DINPro-Medium"/>
                <a:sym typeface="DINPro-Medium"/>
              </a:defRPr>
            </a:lvl1pPr>
          </a:lstStyle>
          <a:p>
            <a:pPr defTabSz="914273">
              <a:defRPr/>
            </a:pPr>
            <a:r>
              <a:rPr lang="ru-RU" sz="2000" dirty="0" smtClean="0">
                <a:solidFill>
                  <a:srgbClr val="FFFFFF"/>
                </a:solidFill>
              </a:rPr>
              <a:t>Содержание модуля «Ядро 1»</a:t>
            </a:r>
            <a:endParaRPr lang="ru-RU" sz="2000" dirty="0">
              <a:solidFill>
                <a:srgbClr val="FFFFFF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1274568"/>
            <a:ext cx="86409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</a:pPr>
            <a:endParaRPr lang="ru-RU" sz="14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4303158"/>
              </p:ext>
            </p:extLst>
          </p:nvPr>
        </p:nvGraphicFramePr>
        <p:xfrm>
          <a:off x="827584" y="1274568"/>
          <a:ext cx="8208912" cy="33643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828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4572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1301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1301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41301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08006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27786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48443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>
                          <a:solidFill>
                            <a:schemeClr val="tx1"/>
                          </a:solidFill>
                        </a:rPr>
                        <a:t>З.е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 семестр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 семестр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3 семестр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4 семестр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5 семестр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6 семестр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578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История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УК-1,5)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Базовый экономический блок (УК-2,10)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Базовый экономический блок (УК-2,10)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Базовый экономический блок (УК-2,10)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Физ.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культура    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(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УК-7)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5628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578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Правоведение (УК-2,11)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Блок проектной деятельности (УК-2,3,5,6,9)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Блок проектной деятельности (УК-2,3,5,6,9)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5628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Культурология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Русс.яз.и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культ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речи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(УК-4,5)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578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Философия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(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УК-1,5)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Иностр.яз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(УК-4)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Иностр.яз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(УК-4)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578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Иностр.яз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(УК-4)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578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БЖД           (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УК-8)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578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8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Иностр.яз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(УК-4)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9578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734838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25">
            <a:extLst>
              <a:ext uri="{FF2B5EF4-FFF2-40B4-BE49-F238E27FC236}">
                <a16:creationId xmlns="" xmlns:a16="http://schemas.microsoft.com/office/drawing/2014/main" id="{EFF6E73B-89F7-47CB-A83D-5F15A1512C58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>
          <a:xfrm>
            <a:off x="2186977" y="4826317"/>
            <a:ext cx="252776" cy="250529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pPr defTabSz="914378"/>
            <a:fld id="{86CB4B4D-7CA3-9044-876B-883B54F8677D}" type="slidenum">
              <a:rPr>
                <a:latin typeface="DINPro-Regular"/>
              </a:rPr>
              <a:pPr defTabSz="914378"/>
              <a:t>2</a:t>
            </a:fld>
            <a:endParaRPr dirty="0">
              <a:latin typeface="DINPro-Regular"/>
            </a:endParaRPr>
          </a:p>
        </p:txBody>
      </p:sp>
      <p:sp>
        <p:nvSpPr>
          <p:cNvPr id="11" name="Shape 26"/>
          <p:cNvSpPr txBox="1">
            <a:spLocks/>
          </p:cNvSpPr>
          <p:nvPr/>
        </p:nvSpPr>
        <p:spPr>
          <a:xfrm>
            <a:off x="2344610" y="195486"/>
            <a:ext cx="787230" cy="432048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0227" tIns="40226" rIns="40227" bIns="40226"/>
          <a:lstStyle>
            <a:lvl1pPr>
              <a:defRPr sz="5300">
                <a:latin typeface="DINPro-Medium"/>
                <a:ea typeface="DINPro-Medium"/>
                <a:cs typeface="DINPro-Medium"/>
                <a:sym typeface="DINPro-Medium"/>
              </a:defRPr>
            </a:lvl1pPr>
          </a:lstStyle>
          <a:p>
            <a:pPr defTabSz="804510">
              <a:defRPr/>
            </a:pPr>
            <a:r>
              <a:rPr lang="ru-RU" sz="2600" kern="0" dirty="0">
                <a:solidFill>
                  <a:srgbClr val="FFFFFF"/>
                </a:solidFill>
                <a:latin typeface="DINPro-Regular"/>
              </a:rPr>
              <a:t>1.1.</a:t>
            </a:r>
          </a:p>
        </p:txBody>
      </p:sp>
      <p:sp>
        <p:nvSpPr>
          <p:cNvPr id="5" name="Нижний колонтитул 4"/>
          <p:cNvSpPr txBox="1">
            <a:spLocks/>
          </p:cNvSpPr>
          <p:nvPr/>
        </p:nvSpPr>
        <p:spPr bwMode="auto">
          <a:xfrm>
            <a:off x="2592389" y="4840035"/>
            <a:ext cx="6565900" cy="216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defTabSz="803164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dirty="0">
                <a:solidFill>
                  <a:srgbClr val="898989"/>
                </a:solidFill>
                <a:latin typeface="DIN Pro Medium"/>
                <a:cs typeface="Tahoma" pitchFamily="34" charset="0"/>
                <a:sym typeface="Tahoma" pitchFamily="34" charset="0"/>
              </a:rPr>
              <a:t>Заседание ФУМО 24.00.00 от 22.09.2021 </a:t>
            </a:r>
            <a:r>
              <a:rPr lang="ru-RU" sz="1200" dirty="0" smtClean="0">
                <a:solidFill>
                  <a:srgbClr val="898989"/>
                </a:solidFill>
                <a:latin typeface="DIN Pro Medium"/>
                <a:cs typeface="Tahoma" pitchFamily="34" charset="0"/>
                <a:sym typeface="Tahoma" pitchFamily="34" charset="0"/>
              </a:rPr>
              <a:t>г.</a:t>
            </a:r>
            <a:endParaRPr lang="ru-RU" sz="1200" dirty="0">
              <a:solidFill>
                <a:srgbClr val="898989"/>
              </a:solidFill>
              <a:latin typeface="DIN Pro Medium"/>
              <a:cs typeface="Tahoma" pitchFamily="34" charset="0"/>
              <a:sym typeface="Tahoma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78792" y="123478"/>
            <a:ext cx="648000" cy="738662"/>
          </a:xfrm>
          <a:prstGeom prst="rect">
            <a:avLst/>
          </a:prstGeom>
          <a:solidFill>
            <a:schemeClr val="bg1"/>
          </a:solidFill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91439" rIns="91439" bIns="91439" numCol="1" spcCol="38100" rtlCol="0" anchor="t">
            <a:spAutoFit/>
          </a:bodyPr>
          <a:lstStyle/>
          <a:p>
            <a:pPr defTabSz="1828754" hangingPunct="0">
              <a:defRPr/>
            </a:pPr>
            <a:endParaRPr lang="ru-RU" sz="3600" dirty="0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6" name="Shape 26"/>
          <p:cNvSpPr txBox="1">
            <a:spLocks/>
          </p:cNvSpPr>
          <p:nvPr/>
        </p:nvSpPr>
        <p:spPr>
          <a:xfrm>
            <a:off x="3067625" y="488163"/>
            <a:ext cx="5904656" cy="422757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0234" tIns="40233" rIns="40234" bIns="40233"/>
          <a:lstStyle>
            <a:lvl1pPr>
              <a:defRPr sz="5300">
                <a:latin typeface="DINPro-Medium"/>
                <a:ea typeface="DINPro-Medium"/>
                <a:cs typeface="DINPro-Medium"/>
                <a:sym typeface="DINPro-Medium"/>
              </a:defRPr>
            </a:lvl1pPr>
          </a:lstStyle>
          <a:p>
            <a:pPr defTabSz="914273">
              <a:defRPr/>
            </a:pPr>
            <a:r>
              <a:rPr lang="ru-RU" sz="1800" dirty="0" smtClean="0"/>
              <a:t>Цель</a:t>
            </a:r>
            <a:endParaRPr lang="ru-RU" sz="1800" dirty="0"/>
          </a:p>
          <a:p>
            <a:pPr defTabSz="914273">
              <a:defRPr/>
            </a:pPr>
            <a:endParaRPr lang="ru-RU" sz="18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1182107"/>
            <a:ext cx="864096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Разработать методологический подход </a:t>
            </a:r>
            <a: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реализации</a:t>
            </a:r>
            <a:r>
              <a:rPr 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DINPro-Black"/>
              </a:rPr>
              <a:t> возможности:</a:t>
            </a:r>
          </a:p>
          <a:p>
            <a:pPr marL="457200" indent="-457200" algn="just">
              <a:buAutoNum type="arabicParenR"/>
            </a:pPr>
            <a: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выбора 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направления подготовки </a:t>
            </a:r>
            <a:r>
              <a:rPr lang="ru-RU" sz="22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начиная с третьего года обучения 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студентов, осваивающих образовательные программы высшего </a:t>
            </a:r>
            <a: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  <a:r>
              <a:rPr 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200" u="sng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DINPro-Black"/>
              </a:rPr>
              <a:t>Послание </a:t>
            </a:r>
            <a:r>
              <a:rPr lang="ru-RU" sz="2200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DINPro-Black"/>
              </a:rPr>
              <a:t>Президента РФ Федеральному Собранию РФ от 15.01.2020 г. </a:t>
            </a:r>
            <a:r>
              <a:rPr lang="ru-RU" sz="2200" u="sng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DINPro-Black"/>
              </a:rPr>
              <a:t>ММ-П13-441</a:t>
            </a:r>
            <a:r>
              <a:rPr lang="en-US" sz="2200" u="sng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DINPro-Black"/>
              </a:rPr>
              <a:t>)</a:t>
            </a:r>
            <a:r>
              <a:rPr lang="ru-RU" sz="2200" u="sng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DINPro-Black"/>
              </a:rPr>
              <a:t>;</a:t>
            </a:r>
          </a:p>
          <a:p>
            <a:pPr marL="457200" indent="-457200" algn="just">
              <a:buFontTx/>
              <a:buAutoNum type="arabicParenR"/>
            </a:pP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получения студентом </a:t>
            </a:r>
            <a:r>
              <a:rPr lang="ru-RU" sz="22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двух и более квалификаций </a:t>
            </a:r>
            <a:r>
              <a:rPr lang="ru-RU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ФЗ № 144-ФЗ от 26.05.2021 «О внесении изменений в Федеральный закон «Об образовании в Российской Федерации» (</a:t>
            </a:r>
            <a:r>
              <a:rPr lang="ru-RU" sz="2200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получение обучающимися нескольких </a:t>
            </a:r>
            <a:r>
              <a:rPr lang="ru-RU" sz="2200" u="sng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квалификаций</a:t>
            </a:r>
            <a:r>
              <a:rPr lang="ru-RU" sz="2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ru-RU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11282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25">
            <a:extLst>
              <a:ext uri="{FF2B5EF4-FFF2-40B4-BE49-F238E27FC236}">
                <a16:creationId xmlns="" xmlns:a16="http://schemas.microsoft.com/office/drawing/2014/main" id="{EFF6E73B-89F7-47CB-A83D-5F15A1512C58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>
          <a:xfrm>
            <a:off x="2186977" y="4826317"/>
            <a:ext cx="252776" cy="250529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pPr defTabSz="914378"/>
            <a:fld id="{86CB4B4D-7CA3-9044-876B-883B54F8677D}" type="slidenum">
              <a:rPr>
                <a:latin typeface="DINPro-Regular"/>
              </a:rPr>
              <a:pPr defTabSz="914378"/>
              <a:t>20</a:t>
            </a:fld>
            <a:endParaRPr dirty="0">
              <a:latin typeface="DINPro-Regular"/>
            </a:endParaRPr>
          </a:p>
        </p:txBody>
      </p:sp>
      <p:sp>
        <p:nvSpPr>
          <p:cNvPr id="11" name="Shape 26"/>
          <p:cNvSpPr txBox="1">
            <a:spLocks/>
          </p:cNvSpPr>
          <p:nvPr/>
        </p:nvSpPr>
        <p:spPr>
          <a:xfrm>
            <a:off x="2344610" y="195486"/>
            <a:ext cx="787230" cy="432048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0227" tIns="40226" rIns="40227" bIns="40226"/>
          <a:lstStyle>
            <a:lvl1pPr>
              <a:defRPr sz="5300">
                <a:latin typeface="DINPro-Medium"/>
                <a:ea typeface="DINPro-Medium"/>
                <a:cs typeface="DINPro-Medium"/>
                <a:sym typeface="DINPro-Medium"/>
              </a:defRPr>
            </a:lvl1pPr>
          </a:lstStyle>
          <a:p>
            <a:pPr defTabSz="804510">
              <a:defRPr/>
            </a:pPr>
            <a:r>
              <a:rPr lang="ru-RU" sz="2600" kern="0" dirty="0">
                <a:solidFill>
                  <a:srgbClr val="FFFFFF"/>
                </a:solidFill>
                <a:latin typeface="DINPro-Regular"/>
              </a:rPr>
              <a:t>1.1.</a:t>
            </a:r>
          </a:p>
        </p:txBody>
      </p:sp>
      <p:sp>
        <p:nvSpPr>
          <p:cNvPr id="5" name="Нижний колонтитул 4"/>
          <p:cNvSpPr txBox="1">
            <a:spLocks/>
          </p:cNvSpPr>
          <p:nvPr/>
        </p:nvSpPr>
        <p:spPr bwMode="auto">
          <a:xfrm>
            <a:off x="2592389" y="4840035"/>
            <a:ext cx="6565900" cy="216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lvl="0" defTabSz="803164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dirty="0">
                <a:solidFill>
                  <a:srgbClr val="898989"/>
                </a:solidFill>
                <a:latin typeface="DIN Pro Medium"/>
                <a:cs typeface="Tahoma" pitchFamily="34" charset="0"/>
                <a:sym typeface="Tahoma" pitchFamily="34" charset="0"/>
              </a:rPr>
              <a:t>Заседание ФУМО 24.00.00 от 22.09.2021 г.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278792" y="123478"/>
            <a:ext cx="648000" cy="738662"/>
          </a:xfrm>
          <a:prstGeom prst="rect">
            <a:avLst/>
          </a:prstGeom>
          <a:solidFill>
            <a:schemeClr val="bg1"/>
          </a:solidFill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91439" rIns="91439" bIns="91439" numCol="1" spcCol="38100" rtlCol="0" anchor="t">
            <a:spAutoFit/>
          </a:bodyPr>
          <a:lstStyle/>
          <a:p>
            <a:pPr defTabSz="1828754" hangingPunct="0">
              <a:defRPr/>
            </a:pPr>
            <a:endParaRPr lang="ru-RU" sz="3600" dirty="0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6" name="Shape 26"/>
          <p:cNvSpPr txBox="1">
            <a:spLocks/>
          </p:cNvSpPr>
          <p:nvPr/>
        </p:nvSpPr>
        <p:spPr>
          <a:xfrm>
            <a:off x="3151476" y="411510"/>
            <a:ext cx="5993906" cy="667320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0234" tIns="40233" rIns="40234" bIns="40233"/>
          <a:lstStyle>
            <a:lvl1pPr>
              <a:defRPr sz="5300">
                <a:latin typeface="DINPro-Medium"/>
                <a:ea typeface="DINPro-Medium"/>
                <a:cs typeface="DINPro-Medium"/>
                <a:sym typeface="DINPro-Medium"/>
              </a:defRPr>
            </a:lvl1pPr>
          </a:lstStyle>
          <a:p>
            <a:pPr defTabSz="914273">
              <a:defRPr/>
            </a:pPr>
            <a:r>
              <a:rPr lang="ru-RU" sz="2000" dirty="0" smtClean="0">
                <a:solidFill>
                  <a:srgbClr val="FFFFFF"/>
                </a:solidFill>
              </a:rPr>
              <a:t>Содержание модуля «Ядро 1»</a:t>
            </a:r>
            <a:endParaRPr lang="ru-RU" sz="2000" dirty="0">
              <a:solidFill>
                <a:srgbClr val="FFFFFF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1274568"/>
            <a:ext cx="86409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</a:pPr>
            <a:endParaRPr lang="ru-RU" sz="14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0539812"/>
              </p:ext>
            </p:extLst>
          </p:nvPr>
        </p:nvGraphicFramePr>
        <p:xfrm>
          <a:off x="728327" y="1196489"/>
          <a:ext cx="7831362" cy="34984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6146">
                  <a:extLst>
                    <a:ext uri="{9D8B030D-6E8A-4147-A177-3AD203B41FA5}">
                      <a16:colId xmlns="" xmlns:a16="http://schemas.microsoft.com/office/drawing/2014/main" val="1327599340"/>
                    </a:ext>
                  </a:extLst>
                </a:gridCol>
                <a:gridCol w="4507869">
                  <a:extLst>
                    <a:ext uri="{9D8B030D-6E8A-4147-A177-3AD203B41FA5}">
                      <a16:colId xmlns="" xmlns:a16="http://schemas.microsoft.com/office/drawing/2014/main" val="3170140078"/>
                    </a:ext>
                  </a:extLst>
                </a:gridCol>
                <a:gridCol w="702482">
                  <a:extLst>
                    <a:ext uri="{9D8B030D-6E8A-4147-A177-3AD203B41FA5}">
                      <a16:colId xmlns="" xmlns:a16="http://schemas.microsoft.com/office/drawing/2014/main" val="1597855597"/>
                    </a:ext>
                  </a:extLst>
                </a:gridCol>
                <a:gridCol w="2024865">
                  <a:extLst>
                    <a:ext uri="{9D8B030D-6E8A-4147-A177-3AD203B41FA5}">
                      <a16:colId xmlns="" xmlns:a16="http://schemas.microsoft.com/office/drawing/2014/main" val="2555673950"/>
                    </a:ext>
                  </a:extLst>
                </a:gridCol>
              </a:tblGrid>
              <a:tr h="591469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Модуль</a:t>
                      </a:r>
                      <a:r>
                        <a:rPr lang="ru-RU" sz="1200" baseline="0" dirty="0" smtClean="0">
                          <a:effectLst/>
                        </a:rPr>
                        <a:t> «</a:t>
                      </a:r>
                      <a:r>
                        <a:rPr lang="ru-RU" sz="1200" dirty="0" smtClean="0">
                          <a:effectLst/>
                        </a:rPr>
                        <a:t>Ядро 1»</a:t>
                      </a: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29" marR="5922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З.е</a:t>
                      </a:r>
                      <a:r>
                        <a:rPr lang="ru-RU" sz="1200" dirty="0">
                          <a:effectLst/>
                        </a:rPr>
                        <a:t>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29" marR="5922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Реализуемые компетенции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29" marR="59229" marT="0" marB="0"/>
                </a:tc>
                <a:extLst>
                  <a:ext uri="{0D108BD9-81ED-4DB2-BD59-A6C34878D82A}">
                    <a16:rowId xmlns="" xmlns:a16="http://schemas.microsoft.com/office/drawing/2014/main" val="4137900108"/>
                  </a:ext>
                </a:extLst>
              </a:tr>
              <a:tr h="197157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Общеобразовательный модуль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29" marR="59229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34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29" marR="5922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29" marR="59229" marT="0" marB="0" anchor="b"/>
                </a:tc>
                <a:extLst>
                  <a:ext uri="{0D108BD9-81ED-4DB2-BD59-A6C34878D82A}">
                    <a16:rowId xmlns="" xmlns:a16="http://schemas.microsoft.com/office/drawing/2014/main" val="281083195"/>
                  </a:ext>
                </a:extLst>
              </a:tr>
              <a:tr h="1971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00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29" marR="5922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История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29" marR="5922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29" marR="5922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УК-1,5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29" marR="59229" marT="0" marB="0" anchor="b"/>
                </a:tc>
                <a:extLst>
                  <a:ext uri="{0D108BD9-81ED-4DB2-BD59-A6C34878D82A}">
                    <a16:rowId xmlns="" xmlns:a16="http://schemas.microsoft.com/office/drawing/2014/main" val="1065490246"/>
                  </a:ext>
                </a:extLst>
              </a:tr>
              <a:tr h="1971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00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29" marR="5922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Философия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29" marR="5922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29" marR="5922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УК-1,5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29" marR="59229" marT="0" marB="0" anchor="b"/>
                </a:tc>
                <a:extLst>
                  <a:ext uri="{0D108BD9-81ED-4DB2-BD59-A6C34878D82A}">
                    <a16:rowId xmlns="" xmlns:a16="http://schemas.microsoft.com/office/drawing/2014/main" val="3074052630"/>
                  </a:ext>
                </a:extLst>
              </a:tr>
              <a:tr h="1971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00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29" marR="5922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Правоведение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29" marR="5922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29" marR="5922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УК-11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29" marR="59229" marT="0" marB="0" anchor="b"/>
                </a:tc>
                <a:extLst>
                  <a:ext uri="{0D108BD9-81ED-4DB2-BD59-A6C34878D82A}">
                    <a16:rowId xmlns="" xmlns:a16="http://schemas.microsoft.com/office/drawing/2014/main" val="3622917389"/>
                  </a:ext>
                </a:extLst>
              </a:tr>
              <a:tr h="2378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00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29" marR="5922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Безопасность жизнедеятельности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29" marR="5922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29" marR="5922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УК-8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29" marR="59229" marT="0" marB="0" anchor="b"/>
                </a:tc>
                <a:extLst>
                  <a:ext uri="{0D108BD9-81ED-4DB2-BD59-A6C34878D82A}">
                    <a16:rowId xmlns="" xmlns:a16="http://schemas.microsoft.com/office/drawing/2014/main" val="1980289292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00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29" marR="5922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Базовый экономический блок</a:t>
                      </a:r>
                      <a:endParaRPr lang="ru-RU" sz="1000">
                        <a:effectLst/>
                      </a:endParaRPr>
                    </a:p>
                    <a:p>
                      <a:pPr marL="21780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Экономическая теория, </a:t>
                      </a:r>
                    </a:p>
                    <a:p>
                      <a:pPr marL="21780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Основы менеджмента,</a:t>
                      </a:r>
                    </a:p>
                    <a:p>
                      <a:pPr marL="21780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Экономика отрасли (Экономика и организация промышленности)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29" marR="5922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29" marR="5922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УК-2,10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29" marR="59229" marT="0" marB="0" anchor="b"/>
                </a:tc>
                <a:extLst>
                  <a:ext uri="{0D108BD9-81ED-4DB2-BD59-A6C34878D82A}">
                    <a16:rowId xmlns="" xmlns:a16="http://schemas.microsoft.com/office/drawing/2014/main" val="2693277930"/>
                  </a:ext>
                </a:extLst>
              </a:tr>
              <a:tr h="7042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00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29" marR="5922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Блок проектной деятельности</a:t>
                      </a:r>
                      <a:endParaRPr lang="ru-RU" sz="1000" dirty="0">
                        <a:effectLst/>
                      </a:endParaRPr>
                    </a:p>
                    <a:p>
                      <a:pPr marL="21780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Управленческие решения,</a:t>
                      </a:r>
                    </a:p>
                    <a:p>
                      <a:pPr marL="21780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Психология командной работы,</a:t>
                      </a:r>
                    </a:p>
                    <a:p>
                      <a:pPr marL="21780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Социология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29" marR="5922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6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29" marR="5922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УК-2,3,5,6,9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29" marR="59229" marT="0" marB="0" anchor="b"/>
                </a:tc>
                <a:extLst>
                  <a:ext uri="{0D108BD9-81ED-4DB2-BD59-A6C34878D82A}">
                    <a16:rowId xmlns="" xmlns:a16="http://schemas.microsoft.com/office/drawing/2014/main" val="2680222598"/>
                  </a:ext>
                </a:extLst>
              </a:tr>
              <a:tr h="1971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00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29" marR="5922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Блок физической культуры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29" marR="5922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29" marR="5922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УК-7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29" marR="59229" marT="0" marB="0" anchor="b"/>
                </a:tc>
                <a:extLst>
                  <a:ext uri="{0D108BD9-81ED-4DB2-BD59-A6C34878D82A}">
                    <a16:rowId xmlns="" xmlns:a16="http://schemas.microsoft.com/office/drawing/2014/main" val="2643360499"/>
                  </a:ext>
                </a:extLst>
              </a:tr>
              <a:tr h="2590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00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29" marR="5922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Базовый блок изучения иностранного языка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29" marR="5922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29" marR="5922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УК-4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29" marR="59229" marT="0" marB="0" anchor="b"/>
                </a:tc>
                <a:extLst>
                  <a:ext uri="{0D108BD9-81ED-4DB2-BD59-A6C34878D82A}">
                    <a16:rowId xmlns="" xmlns:a16="http://schemas.microsoft.com/office/drawing/2014/main" val="12970913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721614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25">
            <a:extLst>
              <a:ext uri="{FF2B5EF4-FFF2-40B4-BE49-F238E27FC236}">
                <a16:creationId xmlns="" xmlns:a16="http://schemas.microsoft.com/office/drawing/2014/main" id="{EFF6E73B-89F7-47CB-A83D-5F15A1512C58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>
          <a:xfrm>
            <a:off x="2186977" y="4826317"/>
            <a:ext cx="252776" cy="250529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pPr defTabSz="914378"/>
            <a:fld id="{86CB4B4D-7CA3-9044-876B-883B54F8677D}" type="slidenum">
              <a:rPr>
                <a:latin typeface="DINPro-Regular"/>
              </a:rPr>
              <a:pPr defTabSz="914378"/>
              <a:t>21</a:t>
            </a:fld>
            <a:endParaRPr dirty="0">
              <a:latin typeface="DINPro-Regular"/>
            </a:endParaRPr>
          </a:p>
        </p:txBody>
      </p:sp>
      <p:sp>
        <p:nvSpPr>
          <p:cNvPr id="11" name="Shape 26"/>
          <p:cNvSpPr txBox="1">
            <a:spLocks/>
          </p:cNvSpPr>
          <p:nvPr/>
        </p:nvSpPr>
        <p:spPr>
          <a:xfrm>
            <a:off x="2344610" y="195486"/>
            <a:ext cx="787230" cy="432048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0227" tIns="40226" rIns="40227" bIns="40226"/>
          <a:lstStyle>
            <a:lvl1pPr>
              <a:defRPr sz="5300">
                <a:latin typeface="DINPro-Medium"/>
                <a:ea typeface="DINPro-Medium"/>
                <a:cs typeface="DINPro-Medium"/>
                <a:sym typeface="DINPro-Medium"/>
              </a:defRPr>
            </a:lvl1pPr>
          </a:lstStyle>
          <a:p>
            <a:pPr defTabSz="804510">
              <a:defRPr/>
            </a:pPr>
            <a:r>
              <a:rPr lang="ru-RU" sz="2600" kern="0" dirty="0">
                <a:solidFill>
                  <a:srgbClr val="FFFFFF"/>
                </a:solidFill>
                <a:latin typeface="DINPro-Regular"/>
              </a:rPr>
              <a:t>1.1.</a:t>
            </a:r>
          </a:p>
        </p:txBody>
      </p:sp>
      <p:sp>
        <p:nvSpPr>
          <p:cNvPr id="5" name="Нижний колонтитул 4"/>
          <p:cNvSpPr txBox="1">
            <a:spLocks/>
          </p:cNvSpPr>
          <p:nvPr/>
        </p:nvSpPr>
        <p:spPr bwMode="auto">
          <a:xfrm>
            <a:off x="2592389" y="4840035"/>
            <a:ext cx="6565900" cy="216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lvl="0" defTabSz="803164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dirty="0">
                <a:solidFill>
                  <a:srgbClr val="898989"/>
                </a:solidFill>
                <a:latin typeface="DIN Pro Medium"/>
                <a:cs typeface="Tahoma" pitchFamily="34" charset="0"/>
                <a:sym typeface="Tahoma" pitchFamily="34" charset="0"/>
              </a:rPr>
              <a:t>Заседание ФУМО 24.00.00 от 22.09.2021 г.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278792" y="123478"/>
            <a:ext cx="648000" cy="738662"/>
          </a:xfrm>
          <a:prstGeom prst="rect">
            <a:avLst/>
          </a:prstGeom>
          <a:solidFill>
            <a:schemeClr val="bg1"/>
          </a:solidFill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91439" rIns="91439" bIns="91439" numCol="1" spcCol="38100" rtlCol="0" anchor="t">
            <a:spAutoFit/>
          </a:bodyPr>
          <a:lstStyle/>
          <a:p>
            <a:pPr defTabSz="1828754" hangingPunct="0">
              <a:defRPr/>
            </a:pPr>
            <a:endParaRPr lang="ru-RU" sz="3600" dirty="0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6" name="Shape 26"/>
          <p:cNvSpPr txBox="1">
            <a:spLocks/>
          </p:cNvSpPr>
          <p:nvPr/>
        </p:nvSpPr>
        <p:spPr>
          <a:xfrm>
            <a:off x="3072739" y="339502"/>
            <a:ext cx="6085550" cy="720080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0234" tIns="40233" rIns="40234" bIns="40233"/>
          <a:lstStyle>
            <a:lvl1pPr>
              <a:defRPr sz="5300">
                <a:latin typeface="DINPro-Medium"/>
                <a:ea typeface="DINPro-Medium"/>
                <a:cs typeface="DINPro-Medium"/>
                <a:sym typeface="DINPro-Medium"/>
              </a:defRPr>
            </a:lvl1pPr>
          </a:lstStyle>
          <a:p>
            <a:pPr defTabSz="914273">
              <a:defRPr/>
            </a:pPr>
            <a:r>
              <a:rPr lang="ru-RU" sz="1600" dirty="0" smtClean="0"/>
              <a:t>Содержание модуля «Ядро 2» на примере Группы конструкторско-технологических направлений</a:t>
            </a:r>
            <a:endParaRPr lang="ru-RU" sz="16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1203598"/>
            <a:ext cx="86409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</a:pPr>
            <a:endParaRPr lang="ru-RU" sz="14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6549379"/>
              </p:ext>
            </p:extLst>
          </p:nvPr>
        </p:nvGraphicFramePr>
        <p:xfrm>
          <a:off x="215516" y="1039647"/>
          <a:ext cx="8856983" cy="38084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2590">
                  <a:extLst>
                    <a:ext uri="{9D8B030D-6E8A-4147-A177-3AD203B41FA5}">
                      <a16:colId xmlns="" xmlns:a16="http://schemas.microsoft.com/office/drawing/2014/main" val="68384247"/>
                    </a:ext>
                  </a:extLst>
                </a:gridCol>
                <a:gridCol w="131446">
                  <a:extLst>
                    <a:ext uri="{9D8B030D-6E8A-4147-A177-3AD203B41FA5}">
                      <a16:colId xmlns="" xmlns:a16="http://schemas.microsoft.com/office/drawing/2014/main" val="4020359623"/>
                    </a:ext>
                  </a:extLst>
                </a:gridCol>
                <a:gridCol w="50990">
                  <a:extLst>
                    <a:ext uri="{9D8B030D-6E8A-4147-A177-3AD203B41FA5}">
                      <a16:colId xmlns="" xmlns:a16="http://schemas.microsoft.com/office/drawing/2014/main" val="890865698"/>
                    </a:ext>
                  </a:extLst>
                </a:gridCol>
                <a:gridCol w="1605194">
                  <a:extLst>
                    <a:ext uri="{9D8B030D-6E8A-4147-A177-3AD203B41FA5}">
                      <a16:colId xmlns="" xmlns:a16="http://schemas.microsoft.com/office/drawing/2014/main" val="3150713929"/>
                    </a:ext>
                  </a:extLst>
                </a:gridCol>
                <a:gridCol w="360040">
                  <a:extLst>
                    <a:ext uri="{9D8B030D-6E8A-4147-A177-3AD203B41FA5}">
                      <a16:colId xmlns="" xmlns:a16="http://schemas.microsoft.com/office/drawing/2014/main" val="1677688113"/>
                    </a:ext>
                  </a:extLst>
                </a:gridCol>
                <a:gridCol w="1368152">
                  <a:extLst>
                    <a:ext uri="{9D8B030D-6E8A-4147-A177-3AD203B41FA5}">
                      <a16:colId xmlns="" xmlns:a16="http://schemas.microsoft.com/office/drawing/2014/main" val="390189773"/>
                    </a:ext>
                  </a:extLst>
                </a:gridCol>
                <a:gridCol w="432048">
                  <a:extLst>
                    <a:ext uri="{9D8B030D-6E8A-4147-A177-3AD203B41FA5}">
                      <a16:colId xmlns="" xmlns:a16="http://schemas.microsoft.com/office/drawing/2014/main" val="1847318861"/>
                    </a:ext>
                  </a:extLst>
                </a:gridCol>
                <a:gridCol w="1224136">
                  <a:extLst>
                    <a:ext uri="{9D8B030D-6E8A-4147-A177-3AD203B41FA5}">
                      <a16:colId xmlns="" xmlns:a16="http://schemas.microsoft.com/office/drawing/2014/main" val="1594642526"/>
                    </a:ext>
                  </a:extLst>
                </a:gridCol>
                <a:gridCol w="288032">
                  <a:extLst>
                    <a:ext uri="{9D8B030D-6E8A-4147-A177-3AD203B41FA5}">
                      <a16:colId xmlns="" xmlns:a16="http://schemas.microsoft.com/office/drawing/2014/main" val="3775122860"/>
                    </a:ext>
                  </a:extLst>
                </a:gridCol>
                <a:gridCol w="1224136">
                  <a:extLst>
                    <a:ext uri="{9D8B030D-6E8A-4147-A177-3AD203B41FA5}">
                      <a16:colId xmlns="" xmlns:a16="http://schemas.microsoft.com/office/drawing/2014/main" val="1852460603"/>
                    </a:ext>
                  </a:extLst>
                </a:gridCol>
                <a:gridCol w="360040">
                  <a:extLst>
                    <a:ext uri="{9D8B030D-6E8A-4147-A177-3AD203B41FA5}">
                      <a16:colId xmlns="" xmlns:a16="http://schemas.microsoft.com/office/drawing/2014/main" val="2741009061"/>
                    </a:ext>
                  </a:extLst>
                </a:gridCol>
                <a:gridCol w="1291743">
                  <a:extLst>
                    <a:ext uri="{9D8B030D-6E8A-4147-A177-3AD203B41FA5}">
                      <a16:colId xmlns="" xmlns:a16="http://schemas.microsoft.com/office/drawing/2014/main" val="2884877262"/>
                    </a:ext>
                  </a:extLst>
                </a:gridCol>
                <a:gridCol w="328436">
                  <a:extLst>
                    <a:ext uri="{9D8B030D-6E8A-4147-A177-3AD203B41FA5}">
                      <a16:colId xmlns="" xmlns:a16="http://schemas.microsoft.com/office/drawing/2014/main" val="2687369845"/>
                    </a:ext>
                  </a:extLst>
                </a:gridCol>
              </a:tblGrid>
              <a:tr h="144016">
                <a:tc gridSpan="1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b="1" i="0" u="none" strike="noStrike" cap="none" spc="0" baseline="0" dirty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DINPro-Black"/>
                        </a:rPr>
                        <a:t>Фундаментальный модуль</a:t>
                      </a:r>
                    </a:p>
                  </a:txBody>
                  <a:tcPr marL="25590" marR="2559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19701702"/>
                  </a:ext>
                </a:extLst>
              </a:tr>
              <a:tr h="720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 gridSpan="1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DINPro-Black"/>
                        </a:rPr>
                        <a:t>Математический модуль</a:t>
                      </a:r>
                    </a:p>
                  </a:txBody>
                  <a:tcPr marL="25590" marR="2559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38963067"/>
                  </a:ext>
                </a:extLst>
              </a:tr>
              <a:tr h="1460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группы 1-5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19 </a:t>
                      </a:r>
                      <a:r>
                        <a:rPr lang="ru-RU" sz="600" dirty="0" err="1">
                          <a:effectLst/>
                        </a:rPr>
                        <a:t>з.е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группа 6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10 </a:t>
                      </a:r>
                      <a:r>
                        <a:rPr lang="ru-RU" sz="600" dirty="0" err="1">
                          <a:effectLst/>
                        </a:rPr>
                        <a:t>з.е</a:t>
                      </a:r>
                      <a:r>
                        <a:rPr lang="ru-RU" sz="600" dirty="0">
                          <a:effectLst/>
                        </a:rPr>
                        <a:t>.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 rowSpan="5" gridSpan="6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 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 rowSpan="5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60061956"/>
                  </a:ext>
                </a:extLst>
              </a:tr>
              <a:tr h="730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Мат. Ан.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8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Математика и стат.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6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 gridSpan="6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48303151"/>
                  </a:ext>
                </a:extLst>
              </a:tr>
              <a:tr h="946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Лин. Алг. И </a:t>
                      </a:r>
                      <a:r>
                        <a:rPr lang="ru-RU" sz="600" dirty="0" err="1">
                          <a:effectLst/>
                        </a:rPr>
                        <a:t>анал</a:t>
                      </a:r>
                      <a:r>
                        <a:rPr lang="ru-RU" sz="600" dirty="0">
                          <a:effectLst/>
                        </a:rPr>
                        <a:t>. Геом.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4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 err="1">
                          <a:effectLst/>
                        </a:rPr>
                        <a:t>Теор</a:t>
                      </a:r>
                      <a:r>
                        <a:rPr lang="ru-RU" sz="600" dirty="0">
                          <a:effectLst/>
                        </a:rPr>
                        <a:t>. Вер.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4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 gridSpan="6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16407061"/>
                  </a:ext>
                </a:extLst>
              </a:tr>
              <a:tr h="730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 err="1">
                          <a:effectLst/>
                        </a:rPr>
                        <a:t>Диф</a:t>
                      </a:r>
                      <a:r>
                        <a:rPr lang="ru-RU" sz="600" dirty="0">
                          <a:effectLst/>
                        </a:rPr>
                        <a:t>. Ур.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4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 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 gridSpan="6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72924031"/>
                  </a:ext>
                </a:extLst>
              </a:tr>
              <a:tr h="667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 err="1">
                          <a:effectLst/>
                        </a:rPr>
                        <a:t>Теор</a:t>
                      </a:r>
                      <a:r>
                        <a:rPr lang="ru-RU" sz="600" dirty="0">
                          <a:effectLst/>
                        </a:rPr>
                        <a:t>. Вер. И мат. Стат.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3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 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 gridSpan="6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25721888"/>
                  </a:ext>
                </a:extLst>
              </a:tr>
              <a:tr h="730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2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 gridSpan="1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Физический модуль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60344050"/>
                  </a:ext>
                </a:extLst>
              </a:tr>
              <a:tr h="1460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группы 1-4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11 </a:t>
                      </a:r>
                      <a:r>
                        <a:rPr lang="ru-RU" sz="600" dirty="0" err="1">
                          <a:effectLst/>
                        </a:rPr>
                        <a:t>з.е</a:t>
                      </a:r>
                      <a:r>
                        <a:rPr lang="ru-RU" sz="600" dirty="0">
                          <a:effectLst/>
                        </a:rPr>
                        <a:t>.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группа 5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6 </a:t>
                      </a:r>
                      <a:r>
                        <a:rPr lang="ru-RU" sz="600" dirty="0" err="1">
                          <a:effectLst/>
                        </a:rPr>
                        <a:t>з.е</a:t>
                      </a:r>
                      <a:r>
                        <a:rPr lang="ru-RU" sz="600" dirty="0">
                          <a:effectLst/>
                        </a:rPr>
                        <a:t>.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 rowSpan="2" gridSpan="6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 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94771648"/>
                  </a:ext>
                </a:extLst>
              </a:tr>
              <a:tr h="730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Физика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11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Физика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6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 gridSpan="6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46868955"/>
                  </a:ext>
                </a:extLst>
              </a:tr>
              <a:tr h="73025">
                <a:tc gridSpan="1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Естественно-научный модуль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60496601"/>
                  </a:ext>
                </a:extLst>
              </a:tr>
              <a:tr h="1460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группы 1-5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2 </a:t>
                      </a:r>
                      <a:r>
                        <a:rPr lang="ru-RU" sz="600" dirty="0" err="1">
                          <a:effectLst/>
                        </a:rPr>
                        <a:t>з.е</a:t>
                      </a:r>
                      <a:r>
                        <a:rPr lang="ru-RU" sz="600" dirty="0">
                          <a:effectLst/>
                        </a:rPr>
                        <a:t>.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группа 6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8 </a:t>
                      </a:r>
                      <a:r>
                        <a:rPr lang="ru-RU" sz="600" dirty="0" err="1">
                          <a:effectLst/>
                        </a:rPr>
                        <a:t>з.е</a:t>
                      </a:r>
                      <a:r>
                        <a:rPr lang="ru-RU" sz="600" dirty="0">
                          <a:effectLst/>
                        </a:rPr>
                        <a:t>.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 rowSpan="3" gridSpan="6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 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8511920"/>
                  </a:ext>
                </a:extLst>
              </a:tr>
              <a:tr h="730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Экология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2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Экология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2 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 gridSpan="6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92875694"/>
                  </a:ext>
                </a:extLst>
              </a:tr>
              <a:tr h="730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 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 smtClean="0">
                          <a:effectLst/>
                        </a:rPr>
                        <a:t>Физика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6 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 gridSpan="6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78854021"/>
                  </a:ext>
                </a:extLst>
              </a:tr>
              <a:tr h="73025">
                <a:tc gridSpan="1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Модуль информационных технологий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49310587"/>
                  </a:ext>
                </a:extLst>
              </a:tr>
              <a:tr h="1460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группы 1,5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12 </a:t>
                      </a:r>
                      <a:r>
                        <a:rPr lang="ru-RU" sz="600" dirty="0" err="1">
                          <a:effectLst/>
                        </a:rPr>
                        <a:t>з.е</a:t>
                      </a:r>
                      <a:r>
                        <a:rPr lang="ru-RU" sz="600" dirty="0">
                          <a:effectLst/>
                        </a:rPr>
                        <a:t>.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группы 2,3,4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12 </a:t>
                      </a:r>
                      <a:r>
                        <a:rPr lang="ru-RU" sz="600" dirty="0" err="1">
                          <a:effectLst/>
                        </a:rPr>
                        <a:t>з.е</a:t>
                      </a:r>
                      <a:r>
                        <a:rPr lang="ru-RU" sz="600" dirty="0">
                          <a:effectLst/>
                        </a:rPr>
                        <a:t>.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группа 6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4 з.е.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 rowSpan="5"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 rowSpan="5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19175814"/>
                  </a:ext>
                </a:extLst>
              </a:tr>
              <a:tr h="1460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Информатика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4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Информатика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4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 smtClean="0">
                          <a:effectLst/>
                        </a:rPr>
                        <a:t>Информатика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2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0688701"/>
                  </a:ext>
                </a:extLst>
              </a:tr>
              <a:tr h="1460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 gridSpan="2">
                  <a:txBody>
                    <a:bodyPr/>
                    <a:lstStyle/>
                    <a:p>
                      <a:pPr marL="0" marR="0" lvl="0" indent="0" algn="r" defTabSz="804652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00" dirty="0" smtClean="0">
                          <a:effectLst/>
                        </a:rPr>
                        <a:t>Алгоритмизация и программирование</a:t>
                      </a:r>
                      <a:r>
                        <a:rPr lang="ru-RU" sz="600" dirty="0">
                          <a:effectLst/>
                        </a:rPr>
                        <a:t> 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 hMerge="1">
                  <a:txBody>
                    <a:bodyPr/>
                    <a:lstStyle/>
                    <a:p>
                      <a:pPr marL="0" marR="0" lvl="0" indent="0" algn="r" defTabSz="804652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 smtClean="0">
                          <a:effectLst/>
                        </a:rPr>
                        <a:t>3</a:t>
                      </a:r>
                      <a:r>
                        <a:rPr lang="ru-RU" sz="600" dirty="0">
                          <a:effectLst/>
                        </a:rPr>
                        <a:t> 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Алгоритмизация и программирование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 smtClean="0">
                          <a:effectLst/>
                        </a:rPr>
                        <a:t>3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Алгоритмизация и программирование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 smtClean="0">
                          <a:effectLst/>
                        </a:rPr>
                        <a:t>3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97999240"/>
                  </a:ext>
                </a:extLst>
              </a:tr>
              <a:tr h="830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Автоматизация проектирования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4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Автоматизация проектирования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4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74212802"/>
                  </a:ext>
                </a:extLst>
              </a:tr>
              <a:tr h="730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СИИ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4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СИИ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4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Основы ИИ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2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87876770"/>
                  </a:ext>
                </a:extLst>
              </a:tr>
              <a:tr h="73025">
                <a:tc gridSpan="1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Инженерный модуль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11120211"/>
                  </a:ext>
                </a:extLst>
              </a:tr>
              <a:tr h="1460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группы 1-6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4 </a:t>
                      </a:r>
                      <a:r>
                        <a:rPr lang="ru-RU" sz="600" dirty="0" err="1">
                          <a:effectLst/>
                        </a:rPr>
                        <a:t>з.е</a:t>
                      </a:r>
                      <a:r>
                        <a:rPr lang="ru-RU" sz="600" dirty="0">
                          <a:effectLst/>
                        </a:rPr>
                        <a:t>.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 rowSpan="3" gridSpan="8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 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35615688"/>
                  </a:ext>
                </a:extLst>
              </a:tr>
              <a:tr h="730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Введение в АРКТ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2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 gridSpan="8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28422152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Введение в профессиональную деятельность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2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 gridSpan="8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84459769"/>
                  </a:ext>
                </a:extLst>
              </a:tr>
              <a:tr h="99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группа 1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28 з.е.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группа 2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10-18 </a:t>
                      </a:r>
                      <a:r>
                        <a:rPr lang="ru-RU" sz="600" dirty="0" err="1">
                          <a:effectLst/>
                        </a:rPr>
                        <a:t>з.е</a:t>
                      </a:r>
                      <a:r>
                        <a:rPr lang="ru-RU" sz="600" dirty="0">
                          <a:effectLst/>
                        </a:rPr>
                        <a:t>.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Группа 3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9 </a:t>
                      </a:r>
                      <a:r>
                        <a:rPr lang="ru-RU" sz="600" dirty="0" err="1">
                          <a:effectLst/>
                        </a:rPr>
                        <a:t>з.е</a:t>
                      </a:r>
                      <a:r>
                        <a:rPr lang="ru-RU" sz="600" dirty="0">
                          <a:effectLst/>
                        </a:rPr>
                        <a:t>.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Группа 4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10 з.е.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Группа 5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8 з.е.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extLst>
                  <a:ext uri="{0D108BD9-81ED-4DB2-BD59-A6C34878D82A}">
                    <a16:rowId xmlns="" xmlns:a16="http://schemas.microsoft.com/office/drawing/2014/main" val="2141155145"/>
                  </a:ext>
                </a:extLst>
              </a:tr>
              <a:tr h="1959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Инженерная графика и начертательная геометрия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9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Инженерная и компьютерная графика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4-6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Инженерная графика и начертательная геометрия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4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Инженерная графика и начертательная геометрия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4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Инженерная графика и начертательная геометрия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4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extLst>
                  <a:ext uri="{0D108BD9-81ED-4DB2-BD59-A6C34878D82A}">
                    <a16:rowId xmlns="" xmlns:a16="http://schemas.microsoft.com/office/drawing/2014/main" val="3907927484"/>
                  </a:ext>
                </a:extLst>
              </a:tr>
              <a:tr h="717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Детали машин и ТММ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6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 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extLst>
                  <a:ext uri="{0D108BD9-81ED-4DB2-BD59-A6C34878D82A}">
                    <a16:rowId xmlns="" xmlns:a16="http://schemas.microsoft.com/office/drawing/2014/main" val="1795232964"/>
                  </a:ext>
                </a:extLst>
              </a:tr>
              <a:tr h="1224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Сопротивление материалов, строительная механика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8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Техническая механика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0-6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 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extLst>
                  <a:ext uri="{0D108BD9-81ED-4DB2-BD59-A6C34878D82A}">
                    <a16:rowId xmlns="" xmlns:a16="http://schemas.microsoft.com/office/drawing/2014/main" val="1198029835"/>
                  </a:ext>
                </a:extLst>
              </a:tr>
              <a:tr h="751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Электроника и электротехника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2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Электроника и электротехника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3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Электроника и электротехника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3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Электроника и электротехника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4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Электроника и электротехника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2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extLst>
                  <a:ext uri="{0D108BD9-81ED-4DB2-BD59-A6C34878D82A}">
                    <a16:rowId xmlns="" xmlns:a16="http://schemas.microsoft.com/office/drawing/2014/main" val="910881730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Метрология, стандартизация и сертификация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3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Метрология, стандартизация и сертификация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3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Метрология, стандартизация и сертификация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2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Метрология, стандартизация и сертификация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2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Метрология, стандартизация и сертификация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2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90" marR="25590" marT="0" marB="0" anchor="b"/>
                </a:tc>
                <a:extLst>
                  <a:ext uri="{0D108BD9-81ED-4DB2-BD59-A6C34878D82A}">
                    <a16:rowId xmlns="" xmlns:a16="http://schemas.microsoft.com/office/drawing/2014/main" val="38661786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796365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25">
            <a:extLst>
              <a:ext uri="{FF2B5EF4-FFF2-40B4-BE49-F238E27FC236}">
                <a16:creationId xmlns="" xmlns:a16="http://schemas.microsoft.com/office/drawing/2014/main" id="{EFF6E73B-89F7-47CB-A83D-5F15A1512C58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>
          <a:xfrm>
            <a:off x="2186977" y="4826317"/>
            <a:ext cx="252776" cy="250529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pPr defTabSz="914378"/>
            <a:fld id="{86CB4B4D-7CA3-9044-876B-883B54F8677D}" type="slidenum">
              <a:rPr>
                <a:latin typeface="DINPro-Regular"/>
              </a:rPr>
              <a:pPr defTabSz="914378"/>
              <a:t>22</a:t>
            </a:fld>
            <a:endParaRPr dirty="0">
              <a:latin typeface="DINPro-Regular"/>
            </a:endParaRPr>
          </a:p>
        </p:txBody>
      </p:sp>
      <p:sp>
        <p:nvSpPr>
          <p:cNvPr id="11" name="Shape 26"/>
          <p:cNvSpPr txBox="1">
            <a:spLocks/>
          </p:cNvSpPr>
          <p:nvPr/>
        </p:nvSpPr>
        <p:spPr>
          <a:xfrm>
            <a:off x="2344610" y="195486"/>
            <a:ext cx="787230" cy="432048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0227" tIns="40226" rIns="40227" bIns="40226"/>
          <a:lstStyle>
            <a:lvl1pPr>
              <a:defRPr sz="5300">
                <a:latin typeface="DINPro-Medium"/>
                <a:ea typeface="DINPro-Medium"/>
                <a:cs typeface="DINPro-Medium"/>
                <a:sym typeface="DINPro-Medium"/>
              </a:defRPr>
            </a:lvl1pPr>
          </a:lstStyle>
          <a:p>
            <a:pPr defTabSz="804510">
              <a:defRPr/>
            </a:pPr>
            <a:r>
              <a:rPr lang="ru-RU" sz="2600" kern="0" dirty="0">
                <a:solidFill>
                  <a:srgbClr val="FFFFFF"/>
                </a:solidFill>
                <a:latin typeface="DINPro-Regular"/>
              </a:rPr>
              <a:t>1.1.</a:t>
            </a:r>
          </a:p>
        </p:txBody>
      </p:sp>
      <p:sp>
        <p:nvSpPr>
          <p:cNvPr id="5" name="Нижний колонтитул 4"/>
          <p:cNvSpPr txBox="1">
            <a:spLocks/>
          </p:cNvSpPr>
          <p:nvPr/>
        </p:nvSpPr>
        <p:spPr bwMode="auto">
          <a:xfrm>
            <a:off x="2592389" y="4840035"/>
            <a:ext cx="6565900" cy="216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defTabSz="803164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dirty="0">
                <a:solidFill>
                  <a:srgbClr val="898989"/>
                </a:solidFill>
                <a:latin typeface="DIN Pro Medium"/>
                <a:cs typeface="Tahoma" pitchFamily="34" charset="0"/>
                <a:sym typeface="Tahoma" pitchFamily="34" charset="0"/>
              </a:rPr>
              <a:t>Заседание ФУМО 24.00.00 от 22.09.2021 </a:t>
            </a:r>
            <a:r>
              <a:rPr lang="ru-RU" sz="1200" dirty="0" smtClean="0">
                <a:solidFill>
                  <a:srgbClr val="898989"/>
                </a:solidFill>
                <a:latin typeface="DIN Pro Medium"/>
                <a:cs typeface="Tahoma" pitchFamily="34" charset="0"/>
                <a:sym typeface="Tahoma" pitchFamily="34" charset="0"/>
              </a:rPr>
              <a:t>г.</a:t>
            </a:r>
            <a:endParaRPr lang="ru-RU" sz="1200" dirty="0">
              <a:solidFill>
                <a:srgbClr val="898989"/>
              </a:solidFill>
              <a:latin typeface="DIN Pro Medium"/>
              <a:cs typeface="Tahoma" pitchFamily="34" charset="0"/>
              <a:sym typeface="Tahoma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78792" y="123478"/>
            <a:ext cx="648000" cy="738662"/>
          </a:xfrm>
          <a:prstGeom prst="rect">
            <a:avLst/>
          </a:prstGeom>
          <a:solidFill>
            <a:schemeClr val="bg1"/>
          </a:solidFill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91439" rIns="91439" bIns="91439" numCol="1" spcCol="38100" rtlCol="0" anchor="t">
            <a:spAutoFit/>
          </a:bodyPr>
          <a:lstStyle/>
          <a:p>
            <a:pPr defTabSz="1828754" hangingPunct="0">
              <a:defRPr/>
            </a:pPr>
            <a:endParaRPr lang="ru-RU" sz="3600" dirty="0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6" name="Shape 26"/>
          <p:cNvSpPr txBox="1">
            <a:spLocks/>
          </p:cNvSpPr>
          <p:nvPr/>
        </p:nvSpPr>
        <p:spPr>
          <a:xfrm>
            <a:off x="2926792" y="159149"/>
            <a:ext cx="6217208" cy="667320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0234" tIns="40233" rIns="40234" bIns="40233"/>
          <a:lstStyle>
            <a:lvl1pPr>
              <a:defRPr sz="5300">
                <a:latin typeface="DINPro-Medium"/>
                <a:ea typeface="DINPro-Medium"/>
                <a:cs typeface="DINPro-Medium"/>
                <a:sym typeface="DINPro-Medium"/>
              </a:defRPr>
            </a:lvl1pPr>
          </a:lstStyle>
          <a:p>
            <a:pPr defTabSz="914273">
              <a:defRPr/>
            </a:pPr>
            <a:r>
              <a:rPr lang="ru-RU" sz="1800" dirty="0">
                <a:solidFill>
                  <a:srgbClr val="FFFFFF"/>
                </a:solidFill>
              </a:rPr>
              <a:t>Нормативная база. </a:t>
            </a:r>
            <a:r>
              <a:rPr lang="ru-RU" sz="1800" dirty="0"/>
              <a:t>Послание Президента Российской Федерации Федеральному Собранию Российской Федерации от 15 января 2020 г. </a:t>
            </a:r>
            <a:r>
              <a:rPr lang="ru-RU" sz="1800" dirty="0" smtClean="0"/>
              <a:t>ММ-П13-441</a:t>
            </a:r>
            <a:endParaRPr lang="ru-RU" sz="1800" dirty="0"/>
          </a:p>
          <a:p>
            <a:pPr defTabSz="914273">
              <a:defRPr/>
            </a:pPr>
            <a:endParaRPr lang="ru-RU" sz="1800" dirty="0">
              <a:solidFill>
                <a:srgbClr val="FFFFFF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1274568"/>
            <a:ext cx="864096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Предусмотреть для студентов, осваивающих образовательные программы высшего образования, возможность выбора направления подготовки </a:t>
            </a:r>
            <a:r>
              <a:rPr lang="ru-RU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начиная с третьего года обучения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endParaRPr lang="ru-RU" sz="14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885057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25">
            <a:extLst>
              <a:ext uri="{FF2B5EF4-FFF2-40B4-BE49-F238E27FC236}">
                <a16:creationId xmlns="" xmlns:a16="http://schemas.microsoft.com/office/drawing/2014/main" id="{EFF6E73B-89F7-47CB-A83D-5F15A1512C58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>
          <a:xfrm>
            <a:off x="2186977" y="4826317"/>
            <a:ext cx="252776" cy="250529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pPr defTabSz="914378"/>
            <a:fld id="{86CB4B4D-7CA3-9044-876B-883B54F8677D}" type="slidenum">
              <a:rPr>
                <a:latin typeface="DINPro-Regular"/>
              </a:rPr>
              <a:pPr defTabSz="914378"/>
              <a:t>23</a:t>
            </a:fld>
            <a:endParaRPr dirty="0">
              <a:latin typeface="DINPro-Regular"/>
            </a:endParaRPr>
          </a:p>
        </p:txBody>
      </p:sp>
      <p:sp>
        <p:nvSpPr>
          <p:cNvPr id="11" name="Shape 26"/>
          <p:cNvSpPr txBox="1">
            <a:spLocks/>
          </p:cNvSpPr>
          <p:nvPr/>
        </p:nvSpPr>
        <p:spPr>
          <a:xfrm>
            <a:off x="2344610" y="195486"/>
            <a:ext cx="787230" cy="432048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0227" tIns="40226" rIns="40227" bIns="40226"/>
          <a:lstStyle>
            <a:lvl1pPr>
              <a:defRPr sz="5300">
                <a:latin typeface="DINPro-Medium"/>
                <a:ea typeface="DINPro-Medium"/>
                <a:cs typeface="DINPro-Medium"/>
                <a:sym typeface="DINPro-Medium"/>
              </a:defRPr>
            </a:lvl1pPr>
          </a:lstStyle>
          <a:p>
            <a:pPr defTabSz="804510">
              <a:defRPr/>
            </a:pPr>
            <a:r>
              <a:rPr lang="ru-RU" sz="2600" kern="0" dirty="0">
                <a:solidFill>
                  <a:srgbClr val="FFFFFF"/>
                </a:solidFill>
                <a:latin typeface="DINPro-Regular"/>
              </a:rPr>
              <a:t>1.1.</a:t>
            </a:r>
          </a:p>
        </p:txBody>
      </p:sp>
      <p:sp>
        <p:nvSpPr>
          <p:cNvPr id="5" name="Нижний колонтитул 4"/>
          <p:cNvSpPr txBox="1">
            <a:spLocks/>
          </p:cNvSpPr>
          <p:nvPr/>
        </p:nvSpPr>
        <p:spPr bwMode="auto">
          <a:xfrm>
            <a:off x="2592389" y="4840035"/>
            <a:ext cx="6565900" cy="216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lvl="0" defTabSz="803164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dirty="0">
                <a:solidFill>
                  <a:srgbClr val="898989"/>
                </a:solidFill>
                <a:latin typeface="DIN Pro Medium"/>
                <a:cs typeface="Tahoma" pitchFamily="34" charset="0"/>
                <a:sym typeface="Tahoma" pitchFamily="34" charset="0"/>
              </a:rPr>
              <a:t>Заседание ФУМО 24.00.00 от 22.09.2021 г.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278792" y="123478"/>
            <a:ext cx="648000" cy="738662"/>
          </a:xfrm>
          <a:prstGeom prst="rect">
            <a:avLst/>
          </a:prstGeom>
          <a:solidFill>
            <a:schemeClr val="bg1"/>
          </a:solidFill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91439" rIns="91439" bIns="91439" numCol="1" spcCol="38100" rtlCol="0" anchor="t">
            <a:spAutoFit/>
          </a:bodyPr>
          <a:lstStyle/>
          <a:p>
            <a:pPr defTabSz="1828754" hangingPunct="0">
              <a:defRPr/>
            </a:pPr>
            <a:endParaRPr lang="ru-RU" sz="3600" dirty="0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6" name="Shape 26"/>
          <p:cNvSpPr txBox="1">
            <a:spLocks/>
          </p:cNvSpPr>
          <p:nvPr/>
        </p:nvSpPr>
        <p:spPr>
          <a:xfrm>
            <a:off x="2967240" y="194820"/>
            <a:ext cx="6176760" cy="936770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0234" tIns="40233" rIns="40234" bIns="40233"/>
          <a:lstStyle>
            <a:lvl1pPr>
              <a:defRPr sz="5300">
                <a:latin typeface="DINPro-Medium"/>
                <a:ea typeface="DINPro-Medium"/>
                <a:cs typeface="DINPro-Medium"/>
                <a:sym typeface="DINPro-Medium"/>
              </a:defRPr>
            </a:lvl1pPr>
          </a:lstStyle>
          <a:p>
            <a:pPr defTabSz="914273">
              <a:defRPr/>
            </a:pPr>
            <a:r>
              <a:rPr lang="ru-RU" sz="1600" dirty="0" smtClean="0">
                <a:solidFill>
                  <a:srgbClr val="FFFFFF"/>
                </a:solidFill>
              </a:rPr>
              <a:t>Нормативная база.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ФЗ № 144-ФЗ от 26.05.2021 «О внесении изменений в Федеральный закон «Об образовании в Российской Федерации» (получение обучающимися нескольких квалификаций)</a:t>
            </a:r>
          </a:p>
          <a:p>
            <a:pPr defTabSz="914273">
              <a:defRPr/>
            </a:pPr>
            <a:endParaRPr lang="ru-RU" sz="1600" dirty="0">
              <a:solidFill>
                <a:srgbClr val="FFFFFF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1274568"/>
            <a:ext cx="8640960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/>
              <a:t>8.1. Образовательные программы высшего образования в части профессиональных компетенций разрабатываются организациями, осуществляющими образовательную деятельность, на основе профессиональных стандартов (при наличии) и могут включать в себя компетенции, отнесенные к одной или нескольким специальностям и направлениям подготовки по соответствующим уровням профессионального образования или к укрупненным группам специальностей и направлений подготовки, а также к области (областям) и виду (видам) профессиональной деятельности, </a:t>
            </a:r>
            <a:r>
              <a:rPr lang="ru-RU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в том числе с учетом возможности одновременного получения обучающимися нескольких квалификаций</a:t>
            </a:r>
            <a:r>
              <a:rPr lang="ru-RU" dirty="0"/>
              <a:t>.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endParaRPr lang="ru-RU" sz="14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77384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25">
            <a:extLst>
              <a:ext uri="{FF2B5EF4-FFF2-40B4-BE49-F238E27FC236}">
                <a16:creationId xmlns="" xmlns:a16="http://schemas.microsoft.com/office/drawing/2014/main" id="{EFF6E73B-89F7-47CB-A83D-5F15A1512C58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>
          <a:xfrm>
            <a:off x="2186977" y="4826317"/>
            <a:ext cx="252776" cy="250529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pPr defTabSz="914378"/>
            <a:fld id="{86CB4B4D-7CA3-9044-876B-883B54F8677D}" type="slidenum">
              <a:rPr>
                <a:latin typeface="DINPro-Regular"/>
              </a:rPr>
              <a:pPr defTabSz="914378"/>
              <a:t>24</a:t>
            </a:fld>
            <a:endParaRPr dirty="0">
              <a:latin typeface="DINPro-Regular"/>
            </a:endParaRPr>
          </a:p>
        </p:txBody>
      </p:sp>
      <p:sp>
        <p:nvSpPr>
          <p:cNvPr id="11" name="Shape 26"/>
          <p:cNvSpPr txBox="1">
            <a:spLocks/>
          </p:cNvSpPr>
          <p:nvPr/>
        </p:nvSpPr>
        <p:spPr>
          <a:xfrm>
            <a:off x="2344610" y="195486"/>
            <a:ext cx="787230" cy="432048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0227" tIns="40226" rIns="40227" bIns="40226"/>
          <a:lstStyle>
            <a:lvl1pPr>
              <a:defRPr sz="5300">
                <a:latin typeface="DINPro-Medium"/>
                <a:ea typeface="DINPro-Medium"/>
                <a:cs typeface="DINPro-Medium"/>
                <a:sym typeface="DINPro-Medium"/>
              </a:defRPr>
            </a:lvl1pPr>
          </a:lstStyle>
          <a:p>
            <a:pPr defTabSz="804510">
              <a:defRPr/>
            </a:pPr>
            <a:r>
              <a:rPr lang="ru-RU" sz="2600" kern="0" dirty="0">
                <a:solidFill>
                  <a:srgbClr val="FFFFFF"/>
                </a:solidFill>
                <a:latin typeface="DINPro-Regular"/>
              </a:rPr>
              <a:t>1.1.</a:t>
            </a:r>
          </a:p>
        </p:txBody>
      </p:sp>
      <p:sp>
        <p:nvSpPr>
          <p:cNvPr id="5" name="Нижний колонтитул 4"/>
          <p:cNvSpPr txBox="1">
            <a:spLocks/>
          </p:cNvSpPr>
          <p:nvPr/>
        </p:nvSpPr>
        <p:spPr bwMode="auto">
          <a:xfrm>
            <a:off x="2592389" y="4840035"/>
            <a:ext cx="6565900" cy="216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lvl="0" defTabSz="803164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dirty="0">
                <a:solidFill>
                  <a:srgbClr val="898989"/>
                </a:solidFill>
                <a:latin typeface="DIN Pro Medium"/>
                <a:cs typeface="Tahoma" pitchFamily="34" charset="0"/>
                <a:sym typeface="Tahoma" pitchFamily="34" charset="0"/>
              </a:rPr>
              <a:t>Заседание ФУМО 24.00.00 от 22.09.2021 г.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278792" y="123478"/>
            <a:ext cx="648000" cy="738662"/>
          </a:xfrm>
          <a:prstGeom prst="rect">
            <a:avLst/>
          </a:prstGeom>
          <a:solidFill>
            <a:schemeClr val="bg1"/>
          </a:solidFill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91439" rIns="91439" bIns="91439" numCol="1" spcCol="38100" rtlCol="0" anchor="t">
            <a:spAutoFit/>
          </a:bodyPr>
          <a:lstStyle/>
          <a:p>
            <a:pPr defTabSz="1828754" hangingPunct="0">
              <a:defRPr/>
            </a:pPr>
            <a:endParaRPr lang="ru-RU" sz="3600" dirty="0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6" name="Shape 26"/>
          <p:cNvSpPr txBox="1">
            <a:spLocks/>
          </p:cNvSpPr>
          <p:nvPr/>
        </p:nvSpPr>
        <p:spPr>
          <a:xfrm>
            <a:off x="2967240" y="194820"/>
            <a:ext cx="6176760" cy="936770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0234" tIns="40233" rIns="40234" bIns="40233"/>
          <a:lstStyle>
            <a:lvl1pPr>
              <a:defRPr sz="5300">
                <a:latin typeface="DINPro-Medium"/>
                <a:ea typeface="DINPro-Medium"/>
                <a:cs typeface="DINPro-Medium"/>
                <a:sym typeface="DINPro-Medium"/>
              </a:defRPr>
            </a:lvl1pPr>
          </a:lstStyle>
          <a:p>
            <a:pPr defTabSz="914273">
              <a:defRPr/>
            </a:pPr>
            <a:r>
              <a:rPr lang="ru-RU" sz="1600" dirty="0" smtClean="0">
                <a:solidFill>
                  <a:srgbClr val="FFFFFF"/>
                </a:solidFill>
              </a:rPr>
              <a:t>Нормативная база.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ФЗ № 144-ФЗ от 26.05.2021 «О внесении изменений в Федеральный закон «Об образовании в Российской Федерации» (получение обучающимися нескольких квалификаций)</a:t>
            </a:r>
          </a:p>
          <a:p>
            <a:pPr defTabSz="914273">
              <a:defRPr/>
            </a:pPr>
            <a:endParaRPr lang="ru-RU" sz="1600" dirty="0">
              <a:solidFill>
                <a:srgbClr val="FFFFFF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1209522"/>
            <a:ext cx="8640960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b="1" dirty="0"/>
              <a:t>Статья 34. Основные права обучающихся и меры их социальной поддержки и стимулирования</a:t>
            </a:r>
          </a:p>
          <a:p>
            <a:r>
              <a:rPr lang="ru-RU" dirty="0" smtClean="0"/>
              <a:t>1</a:t>
            </a:r>
            <a:r>
              <a:rPr lang="ru-RU" dirty="0"/>
              <a:t>. Обучающимся предоставляются академические права на:</a:t>
            </a:r>
          </a:p>
          <a:p>
            <a:pPr lvl="0" algn="just">
              <a:spcAft>
                <a:spcPts val="0"/>
              </a:spcAft>
            </a:pPr>
            <a:endParaRPr lang="ru-RU" dirty="0" smtClean="0"/>
          </a:p>
          <a:p>
            <a:pPr lvl="0" algn="just">
              <a:spcAft>
                <a:spcPts val="0"/>
              </a:spcAft>
            </a:pPr>
            <a:r>
              <a:rPr lang="ru-RU" dirty="0" smtClean="0"/>
              <a:t>6</a:t>
            </a:r>
            <a:r>
              <a:rPr lang="ru-RU" dirty="0"/>
              <a:t>) освоение наряду с учебными предметами, курсами, дисциплинами (модулями) по осваиваемой образовательной программе любых других учебных предметов, курсов, дисциплин (модулей), преподаваемых в организации, осуществляющей образовательную деятельность, в установленном ею порядке, а также преподаваемых в других организациях, осуществляющих образовательную деятельность, учебных предметов, курсов, дисциплин (модулей), </a:t>
            </a:r>
            <a:r>
              <a:rPr lang="ru-RU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одновременное освоение нескольких основных профессиональных образовательных программ, получение одной или нескольких квалификаций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lvl="0" algn="just">
              <a:spcAft>
                <a:spcPts val="0"/>
              </a:spcAft>
            </a:pPr>
            <a:endParaRPr lang="ru-RU" sz="14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520677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25">
            <a:extLst>
              <a:ext uri="{FF2B5EF4-FFF2-40B4-BE49-F238E27FC236}">
                <a16:creationId xmlns="" xmlns:a16="http://schemas.microsoft.com/office/drawing/2014/main" id="{EFF6E73B-89F7-47CB-A83D-5F15A1512C58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>
          <a:xfrm>
            <a:off x="2186977" y="4826317"/>
            <a:ext cx="252776" cy="250529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pPr defTabSz="914378"/>
            <a:fld id="{86CB4B4D-7CA3-9044-876B-883B54F8677D}" type="slidenum">
              <a:rPr>
                <a:latin typeface="DINPro-Regular"/>
              </a:rPr>
              <a:pPr defTabSz="914378"/>
              <a:t>25</a:t>
            </a:fld>
            <a:endParaRPr dirty="0">
              <a:latin typeface="DINPro-Regular"/>
            </a:endParaRPr>
          </a:p>
        </p:txBody>
      </p:sp>
      <p:sp>
        <p:nvSpPr>
          <p:cNvPr id="11" name="Shape 26"/>
          <p:cNvSpPr txBox="1">
            <a:spLocks/>
          </p:cNvSpPr>
          <p:nvPr/>
        </p:nvSpPr>
        <p:spPr>
          <a:xfrm>
            <a:off x="2344610" y="195486"/>
            <a:ext cx="787230" cy="432048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0227" tIns="40226" rIns="40227" bIns="40226"/>
          <a:lstStyle>
            <a:lvl1pPr>
              <a:defRPr sz="5300">
                <a:latin typeface="DINPro-Medium"/>
                <a:ea typeface="DINPro-Medium"/>
                <a:cs typeface="DINPro-Medium"/>
                <a:sym typeface="DINPro-Medium"/>
              </a:defRPr>
            </a:lvl1pPr>
          </a:lstStyle>
          <a:p>
            <a:pPr defTabSz="804510">
              <a:defRPr/>
            </a:pPr>
            <a:r>
              <a:rPr lang="ru-RU" sz="2600" kern="0" dirty="0">
                <a:solidFill>
                  <a:srgbClr val="FFFFFF"/>
                </a:solidFill>
                <a:latin typeface="DINPro-Regular"/>
              </a:rPr>
              <a:t>1.1.</a:t>
            </a:r>
          </a:p>
        </p:txBody>
      </p:sp>
      <p:sp>
        <p:nvSpPr>
          <p:cNvPr id="5" name="Нижний колонтитул 4"/>
          <p:cNvSpPr txBox="1">
            <a:spLocks/>
          </p:cNvSpPr>
          <p:nvPr/>
        </p:nvSpPr>
        <p:spPr bwMode="auto">
          <a:xfrm>
            <a:off x="2592389" y="4840035"/>
            <a:ext cx="6565900" cy="216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lvl="0" defTabSz="803164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dirty="0">
                <a:solidFill>
                  <a:srgbClr val="898989"/>
                </a:solidFill>
                <a:latin typeface="DIN Pro Medium"/>
                <a:cs typeface="Tahoma" pitchFamily="34" charset="0"/>
                <a:sym typeface="Tahoma" pitchFamily="34" charset="0"/>
              </a:rPr>
              <a:t>Заседание ФУМО 24.00.00 от 22.09.2021 г.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278792" y="123478"/>
            <a:ext cx="648000" cy="738662"/>
          </a:xfrm>
          <a:prstGeom prst="rect">
            <a:avLst/>
          </a:prstGeom>
          <a:solidFill>
            <a:schemeClr val="bg1"/>
          </a:solidFill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91439" rIns="91439" bIns="91439" numCol="1" spcCol="38100" rtlCol="0" anchor="t">
            <a:spAutoFit/>
          </a:bodyPr>
          <a:lstStyle/>
          <a:p>
            <a:pPr defTabSz="1828754" hangingPunct="0">
              <a:defRPr/>
            </a:pPr>
            <a:endParaRPr lang="ru-RU" sz="3600" dirty="0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6" name="Shape 26"/>
          <p:cNvSpPr txBox="1">
            <a:spLocks/>
          </p:cNvSpPr>
          <p:nvPr/>
        </p:nvSpPr>
        <p:spPr>
          <a:xfrm>
            <a:off x="2967240" y="194820"/>
            <a:ext cx="6176760" cy="936770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0234" tIns="40233" rIns="40234" bIns="40233"/>
          <a:lstStyle>
            <a:lvl1pPr>
              <a:defRPr sz="5300">
                <a:latin typeface="DINPro-Medium"/>
                <a:ea typeface="DINPro-Medium"/>
                <a:cs typeface="DINPro-Medium"/>
                <a:sym typeface="DINPro-Medium"/>
              </a:defRPr>
            </a:lvl1pPr>
          </a:lstStyle>
          <a:p>
            <a:pPr defTabSz="914273">
              <a:defRPr/>
            </a:pPr>
            <a:r>
              <a:rPr lang="ru-RU" sz="1600" dirty="0" smtClean="0">
                <a:solidFill>
                  <a:srgbClr val="FFFFFF"/>
                </a:solidFill>
              </a:rPr>
              <a:t>Нормативная база.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ФЗ № 144-ФЗ от 26.05.2021 «О внесении изменений в Федеральный закон «Об образовании в Российской Федерации» (получение обучающимися нескольких квалификаций)</a:t>
            </a:r>
          </a:p>
          <a:p>
            <a:pPr defTabSz="914273">
              <a:defRPr/>
            </a:pPr>
            <a:endParaRPr lang="ru-RU" sz="1600" dirty="0">
              <a:solidFill>
                <a:srgbClr val="FFFFFF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1274568"/>
            <a:ext cx="864096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Настоящий Федеральный закон вступает в силу 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1 сентября 2021 года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ООП подлежат приведению в соответствие с положениями Федерального закона от 29.12.2012 г. № 272-ФЗ «Об образовании в Российской Федерации» </a:t>
            </a:r>
            <a:r>
              <a:rPr lang="ru-RU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позднее 1 сентября 2022 г.</a:t>
            </a:r>
          </a:p>
          <a:p>
            <a:pPr lvl="0" algn="just">
              <a:spcAft>
                <a:spcPts val="0"/>
              </a:spcAft>
            </a:pP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644766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25">
            <a:extLst>
              <a:ext uri="{FF2B5EF4-FFF2-40B4-BE49-F238E27FC236}">
                <a16:creationId xmlns="" xmlns:a16="http://schemas.microsoft.com/office/drawing/2014/main" id="{EFF6E73B-89F7-47CB-A83D-5F15A1512C58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>
          <a:xfrm>
            <a:off x="2186977" y="4826317"/>
            <a:ext cx="252776" cy="250529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pPr defTabSz="914378"/>
            <a:fld id="{86CB4B4D-7CA3-9044-876B-883B54F8677D}" type="slidenum">
              <a:rPr>
                <a:latin typeface="DINPro-Regular"/>
              </a:rPr>
              <a:pPr defTabSz="914378"/>
              <a:t>26</a:t>
            </a:fld>
            <a:endParaRPr dirty="0">
              <a:latin typeface="DINPro-Regular"/>
            </a:endParaRPr>
          </a:p>
        </p:txBody>
      </p:sp>
      <p:sp>
        <p:nvSpPr>
          <p:cNvPr id="11" name="Shape 26"/>
          <p:cNvSpPr txBox="1">
            <a:spLocks/>
          </p:cNvSpPr>
          <p:nvPr/>
        </p:nvSpPr>
        <p:spPr>
          <a:xfrm>
            <a:off x="2344610" y="195486"/>
            <a:ext cx="787230" cy="432048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0227" tIns="40226" rIns="40227" bIns="40226"/>
          <a:lstStyle>
            <a:lvl1pPr>
              <a:defRPr sz="5300">
                <a:latin typeface="DINPro-Medium"/>
                <a:ea typeface="DINPro-Medium"/>
                <a:cs typeface="DINPro-Medium"/>
                <a:sym typeface="DINPro-Medium"/>
              </a:defRPr>
            </a:lvl1pPr>
          </a:lstStyle>
          <a:p>
            <a:pPr defTabSz="804510">
              <a:defRPr/>
            </a:pPr>
            <a:r>
              <a:rPr lang="ru-RU" sz="2600" kern="0" dirty="0">
                <a:solidFill>
                  <a:srgbClr val="FFFFFF"/>
                </a:solidFill>
                <a:latin typeface="DINPro-Regular"/>
              </a:rPr>
              <a:t>1.1.</a:t>
            </a:r>
          </a:p>
        </p:txBody>
      </p:sp>
      <p:sp>
        <p:nvSpPr>
          <p:cNvPr id="5" name="Нижний колонтитул 4"/>
          <p:cNvSpPr txBox="1">
            <a:spLocks/>
          </p:cNvSpPr>
          <p:nvPr/>
        </p:nvSpPr>
        <p:spPr bwMode="auto">
          <a:xfrm>
            <a:off x="2592389" y="4840035"/>
            <a:ext cx="6565900" cy="216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lvl="0" defTabSz="803164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dirty="0">
                <a:solidFill>
                  <a:srgbClr val="898989"/>
                </a:solidFill>
                <a:latin typeface="DIN Pro Medium"/>
                <a:cs typeface="Tahoma" pitchFamily="34" charset="0"/>
                <a:sym typeface="Tahoma" pitchFamily="34" charset="0"/>
              </a:rPr>
              <a:t>Заседание ФУМО 24.00.00 от 22.09.2021 г.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278792" y="123478"/>
            <a:ext cx="648000" cy="738662"/>
          </a:xfrm>
          <a:prstGeom prst="rect">
            <a:avLst/>
          </a:prstGeom>
          <a:solidFill>
            <a:schemeClr val="bg1"/>
          </a:solidFill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91439" rIns="91439" bIns="91439" numCol="1" spcCol="38100" rtlCol="0" anchor="t">
            <a:spAutoFit/>
          </a:bodyPr>
          <a:lstStyle/>
          <a:p>
            <a:pPr defTabSz="1828754" hangingPunct="0">
              <a:defRPr/>
            </a:pPr>
            <a:endParaRPr lang="ru-RU" sz="3600" dirty="0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6" name="Shape 26"/>
          <p:cNvSpPr txBox="1">
            <a:spLocks/>
          </p:cNvSpPr>
          <p:nvPr/>
        </p:nvSpPr>
        <p:spPr>
          <a:xfrm>
            <a:off x="2967240" y="194820"/>
            <a:ext cx="6176760" cy="936770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0234" tIns="40233" rIns="40234" bIns="40233"/>
          <a:lstStyle>
            <a:lvl1pPr>
              <a:defRPr sz="5300">
                <a:latin typeface="DINPro-Medium"/>
                <a:ea typeface="DINPro-Medium"/>
                <a:cs typeface="DINPro-Medium"/>
                <a:sym typeface="DINPro-Medium"/>
              </a:defRPr>
            </a:lvl1pPr>
          </a:lstStyle>
          <a:p>
            <a:pPr defTabSz="914273">
              <a:defRPr/>
            </a:pPr>
            <a:r>
              <a:rPr lang="ru-RU" sz="1600" dirty="0" smtClean="0">
                <a:solidFill>
                  <a:srgbClr val="FFFFFF"/>
                </a:solidFill>
              </a:rPr>
              <a:t>Нормативная база</a:t>
            </a:r>
            <a:endParaRPr lang="ru-RU" sz="1600" dirty="0">
              <a:solidFill>
                <a:srgbClr val="FFFFFF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1274568"/>
            <a:ext cx="8640960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273">
              <a:defRPr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Приказ МОН от 27.06.2021 № 670 «Об утверждении Порядка заполнения, учета и выдачи документов о высшем образовании и о квалификации, приложений к ним и их дубликатов» (с учетом нескольких квалификаций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defTabSz="914273">
              <a:defRPr/>
            </a:pP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914273">
              <a:defRPr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вступает в силу 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1 сентября 2022 года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defTabSz="914273">
              <a:defRPr/>
            </a:pP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914273">
              <a:defRPr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Приказ МОН от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22.07.2021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645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«Об утверждении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образцов и описания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документов о высшем образовании и о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квалификации и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приложений к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ним»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(с учетом нескольких квалификаций)</a:t>
            </a:r>
          </a:p>
          <a:p>
            <a:pPr defTabSz="914273">
              <a:defRPr/>
            </a:pP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914273">
              <a:defRPr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вступает в силу </a:t>
            </a:r>
            <a:r>
              <a:rPr lang="ru-RU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1 сентября 2022 года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defTabSz="914273">
              <a:defRPr/>
            </a:pP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012798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25">
            <a:extLst>
              <a:ext uri="{FF2B5EF4-FFF2-40B4-BE49-F238E27FC236}">
                <a16:creationId xmlns="" xmlns:a16="http://schemas.microsoft.com/office/drawing/2014/main" id="{EFF6E73B-89F7-47CB-A83D-5F15A1512C58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>
          <a:xfrm>
            <a:off x="2186977" y="4826317"/>
            <a:ext cx="252776" cy="250529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pPr defTabSz="914378"/>
            <a:fld id="{86CB4B4D-7CA3-9044-876B-883B54F8677D}" type="slidenum">
              <a:rPr>
                <a:latin typeface="DINPro-Regular"/>
              </a:rPr>
              <a:pPr defTabSz="914378"/>
              <a:t>27</a:t>
            </a:fld>
            <a:endParaRPr dirty="0">
              <a:latin typeface="DINPro-Regular"/>
            </a:endParaRPr>
          </a:p>
        </p:txBody>
      </p:sp>
      <p:sp>
        <p:nvSpPr>
          <p:cNvPr id="11" name="Shape 26"/>
          <p:cNvSpPr txBox="1">
            <a:spLocks/>
          </p:cNvSpPr>
          <p:nvPr/>
        </p:nvSpPr>
        <p:spPr>
          <a:xfrm>
            <a:off x="2344610" y="195486"/>
            <a:ext cx="787230" cy="432048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0227" tIns="40226" rIns="40227" bIns="40226"/>
          <a:lstStyle>
            <a:lvl1pPr>
              <a:defRPr sz="5300">
                <a:latin typeface="DINPro-Medium"/>
                <a:ea typeface="DINPro-Medium"/>
                <a:cs typeface="DINPro-Medium"/>
                <a:sym typeface="DINPro-Medium"/>
              </a:defRPr>
            </a:lvl1pPr>
          </a:lstStyle>
          <a:p>
            <a:pPr defTabSz="804510">
              <a:defRPr/>
            </a:pPr>
            <a:r>
              <a:rPr lang="ru-RU" sz="2600" kern="0" dirty="0">
                <a:solidFill>
                  <a:srgbClr val="FFFFFF"/>
                </a:solidFill>
                <a:latin typeface="DINPro-Regular"/>
              </a:rPr>
              <a:t>1.1.</a:t>
            </a:r>
          </a:p>
        </p:txBody>
      </p:sp>
      <p:sp>
        <p:nvSpPr>
          <p:cNvPr id="5" name="Нижний колонтитул 4"/>
          <p:cNvSpPr txBox="1">
            <a:spLocks/>
          </p:cNvSpPr>
          <p:nvPr/>
        </p:nvSpPr>
        <p:spPr bwMode="auto">
          <a:xfrm>
            <a:off x="2592389" y="4840035"/>
            <a:ext cx="6565900" cy="216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lvl="0" defTabSz="803164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dirty="0">
                <a:solidFill>
                  <a:srgbClr val="898989"/>
                </a:solidFill>
                <a:latin typeface="DIN Pro Medium"/>
                <a:cs typeface="Tahoma" pitchFamily="34" charset="0"/>
                <a:sym typeface="Tahoma" pitchFamily="34" charset="0"/>
              </a:rPr>
              <a:t>Заседание ФУМО 24.00.00 от 22.09.2021 г.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278792" y="123478"/>
            <a:ext cx="648000" cy="738662"/>
          </a:xfrm>
          <a:prstGeom prst="rect">
            <a:avLst/>
          </a:prstGeom>
          <a:solidFill>
            <a:schemeClr val="bg1"/>
          </a:solidFill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91439" rIns="91439" bIns="91439" numCol="1" spcCol="38100" rtlCol="0" anchor="t">
            <a:spAutoFit/>
          </a:bodyPr>
          <a:lstStyle/>
          <a:p>
            <a:pPr defTabSz="1828754" hangingPunct="0">
              <a:defRPr/>
            </a:pPr>
            <a:endParaRPr lang="ru-RU" sz="3600" dirty="0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6" name="Shape 26"/>
          <p:cNvSpPr txBox="1">
            <a:spLocks/>
          </p:cNvSpPr>
          <p:nvPr/>
        </p:nvSpPr>
        <p:spPr>
          <a:xfrm>
            <a:off x="2967240" y="194820"/>
            <a:ext cx="6176760" cy="936770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0234" tIns="40233" rIns="40234" bIns="40233"/>
          <a:lstStyle>
            <a:lvl1pPr>
              <a:defRPr sz="5300">
                <a:latin typeface="DINPro-Medium"/>
                <a:ea typeface="DINPro-Medium"/>
                <a:cs typeface="DINPro-Medium"/>
                <a:sym typeface="DINPro-Medium"/>
              </a:defRPr>
            </a:lvl1pPr>
          </a:lstStyle>
          <a:p>
            <a:pPr defTabSz="914273">
              <a:defRPr/>
            </a:pPr>
            <a:r>
              <a:rPr lang="ru-RU" sz="1600" dirty="0" smtClean="0">
                <a:solidFill>
                  <a:srgbClr val="FFFFFF"/>
                </a:solidFill>
              </a:rPr>
              <a:t>Нормативная база.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Приказ МОН от 13.08.2021 № 753 «О внесении изменений в приказ МОН от 21.08.2020 г. № 1076 «Об утверждении Порядка приема на обучение по ООП ВО – программам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бакалавриата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программам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специалитета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программам магистратуры»</a:t>
            </a:r>
          </a:p>
          <a:p>
            <a:pPr defTabSz="914273">
              <a:defRPr/>
            </a:pPr>
            <a:endParaRPr lang="ru-RU" sz="1600" dirty="0">
              <a:solidFill>
                <a:srgbClr val="FFFFFF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1114278"/>
            <a:ext cx="8640960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273">
              <a:defRPr/>
            </a:pP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914273">
              <a:defRPr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вступает в силу 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1 марта 2022 года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defTabSz="914273">
              <a:defRPr/>
            </a:pP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914273">
              <a:defRPr/>
            </a:pPr>
            <a:r>
              <a:rPr lang="ru-RU" dirty="0" smtClean="0"/>
              <a:t>«7</a:t>
            </a:r>
            <a:r>
              <a:rPr lang="ru-RU" dirty="0"/>
              <a:t>. Организация проводит конкурс при приеме по следующим условиям поступления на обучение (далее - условия поступления</a:t>
            </a:r>
            <a:r>
              <a:rPr lang="ru-RU" dirty="0" smtClean="0"/>
              <a:t>):</a:t>
            </a:r>
          </a:p>
          <a:p>
            <a:pPr defTabSz="914273">
              <a:defRPr/>
            </a:pPr>
            <a:r>
              <a:rPr lang="ru-RU" dirty="0"/>
              <a:t>3) раздельно в соответствии с направленностью (профилем) образовательных программ:</a:t>
            </a:r>
          </a:p>
          <a:p>
            <a:pPr defTabSz="914273">
              <a:defRPr/>
            </a:pPr>
            <a:r>
              <a:rPr lang="ru-RU" dirty="0"/>
              <a:t>б) конкурс по нескольким специальностям </a:t>
            </a:r>
            <a:r>
              <a:rPr lang="ru-RU" dirty="0" smtClean="0"/>
              <a:t>или по нескольким направлениям </a:t>
            </a:r>
            <a:r>
              <a:rPr lang="ru-RU" dirty="0"/>
              <a:t>подготовки в пределах укрупненной группы специальностей или направлений подготовки (далее соответственно - многопрофильный конкурс, специальности </a:t>
            </a:r>
            <a:r>
              <a:rPr lang="ru-RU" dirty="0" smtClean="0"/>
              <a:t>или </a:t>
            </a:r>
            <a:r>
              <a:rPr lang="ru-RU" dirty="0"/>
              <a:t>направления подготовки, включенные в конкурс, укрупненная группа) в соответствии </a:t>
            </a:r>
            <a:r>
              <a:rPr lang="ru-RU" dirty="0" smtClean="0"/>
              <a:t>с пунктом 9 Порядка;»</a:t>
            </a:r>
            <a:endParaRPr lang="ru-RU" dirty="0"/>
          </a:p>
          <a:p>
            <a:pPr defTabSz="914273">
              <a:defRPr/>
            </a:pP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914273">
              <a:defRPr/>
            </a:pP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218977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25">
            <a:extLst>
              <a:ext uri="{FF2B5EF4-FFF2-40B4-BE49-F238E27FC236}">
                <a16:creationId xmlns="" xmlns:a16="http://schemas.microsoft.com/office/drawing/2014/main" id="{EFF6E73B-89F7-47CB-A83D-5F15A1512C58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>
          <a:xfrm>
            <a:off x="2186977" y="4826317"/>
            <a:ext cx="252776" cy="250529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pPr defTabSz="914378"/>
            <a:fld id="{86CB4B4D-7CA3-9044-876B-883B54F8677D}" type="slidenum">
              <a:rPr>
                <a:latin typeface="DINPro-Regular"/>
              </a:rPr>
              <a:pPr defTabSz="914378"/>
              <a:t>3</a:t>
            </a:fld>
            <a:endParaRPr dirty="0">
              <a:latin typeface="DINPro-Regular"/>
            </a:endParaRPr>
          </a:p>
        </p:txBody>
      </p:sp>
      <p:sp>
        <p:nvSpPr>
          <p:cNvPr id="11" name="Shape 26"/>
          <p:cNvSpPr txBox="1">
            <a:spLocks/>
          </p:cNvSpPr>
          <p:nvPr/>
        </p:nvSpPr>
        <p:spPr>
          <a:xfrm>
            <a:off x="2344610" y="195486"/>
            <a:ext cx="787230" cy="432048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0227" tIns="40226" rIns="40227" bIns="40226"/>
          <a:lstStyle>
            <a:lvl1pPr>
              <a:defRPr sz="5300">
                <a:latin typeface="DINPro-Medium"/>
                <a:ea typeface="DINPro-Medium"/>
                <a:cs typeface="DINPro-Medium"/>
                <a:sym typeface="DINPro-Medium"/>
              </a:defRPr>
            </a:lvl1pPr>
          </a:lstStyle>
          <a:p>
            <a:pPr defTabSz="804510">
              <a:defRPr/>
            </a:pPr>
            <a:r>
              <a:rPr lang="ru-RU" sz="2600" kern="0" dirty="0">
                <a:solidFill>
                  <a:srgbClr val="FFFFFF"/>
                </a:solidFill>
                <a:latin typeface="DINPro-Regular"/>
              </a:rPr>
              <a:t>1.1.</a:t>
            </a:r>
          </a:p>
        </p:txBody>
      </p:sp>
      <p:sp>
        <p:nvSpPr>
          <p:cNvPr id="5" name="Нижний колонтитул 4"/>
          <p:cNvSpPr txBox="1">
            <a:spLocks/>
          </p:cNvSpPr>
          <p:nvPr/>
        </p:nvSpPr>
        <p:spPr bwMode="auto">
          <a:xfrm>
            <a:off x="2592389" y="4840035"/>
            <a:ext cx="6565900" cy="216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defTabSz="803164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dirty="0">
                <a:solidFill>
                  <a:srgbClr val="898989"/>
                </a:solidFill>
                <a:latin typeface="DIN Pro Medium"/>
                <a:cs typeface="Tahoma" pitchFamily="34" charset="0"/>
                <a:sym typeface="Tahoma" pitchFamily="34" charset="0"/>
              </a:rPr>
              <a:t>Заседание ФУМО 24.00.00 от 22.09.2021 </a:t>
            </a:r>
            <a:r>
              <a:rPr lang="ru-RU" sz="1200" dirty="0" smtClean="0">
                <a:solidFill>
                  <a:srgbClr val="898989"/>
                </a:solidFill>
                <a:latin typeface="DIN Pro Medium"/>
                <a:cs typeface="Tahoma" pitchFamily="34" charset="0"/>
                <a:sym typeface="Tahoma" pitchFamily="34" charset="0"/>
              </a:rPr>
              <a:t>г.</a:t>
            </a:r>
            <a:endParaRPr lang="ru-RU" sz="1200" dirty="0">
              <a:solidFill>
                <a:srgbClr val="898989"/>
              </a:solidFill>
              <a:latin typeface="DIN Pro Medium"/>
              <a:cs typeface="Tahoma" pitchFamily="34" charset="0"/>
              <a:sym typeface="Tahoma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78792" y="123478"/>
            <a:ext cx="648000" cy="738662"/>
          </a:xfrm>
          <a:prstGeom prst="rect">
            <a:avLst/>
          </a:prstGeom>
          <a:solidFill>
            <a:schemeClr val="bg1"/>
          </a:solidFill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91439" rIns="91439" bIns="91439" numCol="1" spcCol="38100" rtlCol="0" anchor="t">
            <a:spAutoFit/>
          </a:bodyPr>
          <a:lstStyle/>
          <a:p>
            <a:pPr defTabSz="1828754" hangingPunct="0">
              <a:defRPr/>
            </a:pPr>
            <a:endParaRPr lang="ru-RU" sz="3600" dirty="0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6" name="Shape 26"/>
          <p:cNvSpPr txBox="1">
            <a:spLocks/>
          </p:cNvSpPr>
          <p:nvPr/>
        </p:nvSpPr>
        <p:spPr>
          <a:xfrm>
            <a:off x="3131840" y="440066"/>
            <a:ext cx="6217208" cy="667320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0234" tIns="40233" rIns="40234" bIns="40233"/>
          <a:lstStyle>
            <a:lvl1pPr>
              <a:defRPr sz="5300">
                <a:latin typeface="DINPro-Medium"/>
                <a:ea typeface="DINPro-Medium"/>
                <a:cs typeface="DINPro-Medium"/>
                <a:sym typeface="DINPro-Medium"/>
              </a:defRPr>
            </a:lvl1pPr>
          </a:lstStyle>
          <a:p>
            <a:pPr defTabSz="914273">
              <a:defRPr/>
            </a:pPr>
            <a:r>
              <a:rPr lang="ru-RU" sz="1800" dirty="0" smtClean="0"/>
              <a:t>Задачи</a:t>
            </a:r>
            <a:endParaRPr lang="ru-RU" sz="1800" dirty="0"/>
          </a:p>
          <a:p>
            <a:pPr defTabSz="914273">
              <a:defRPr/>
            </a:pPr>
            <a:endParaRPr lang="ru-RU" sz="1800" dirty="0">
              <a:solidFill>
                <a:srgbClr val="FFFFFF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41695387"/>
              </p:ext>
            </p:extLst>
          </p:nvPr>
        </p:nvGraphicFramePr>
        <p:xfrm>
          <a:off x="467544" y="1275607"/>
          <a:ext cx="8352927" cy="3316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80831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17646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060066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Задача 1</a:t>
                      </a:r>
                      <a:endParaRPr lang="ru-RU" sz="2000" b="1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Реализация модели ВО «2+2+2» </a:t>
                      </a:r>
                      <a:endParaRPr lang="ru-RU" sz="2000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DINPro-Black"/>
                        </a:rPr>
                        <a:t>Послание Президента РФ Федеральному Собранию РФ от 15.01.2020 г. ММ-П13-441</a:t>
                      </a:r>
                      <a:endParaRPr lang="ru-RU" sz="20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  <a:sym typeface="DINPro-Black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256038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Задача 2</a:t>
                      </a:r>
                      <a:endParaRPr lang="ru-RU" sz="2000" b="1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Реализация возможности получения студентом двух и более квалификаций </a:t>
                      </a:r>
                      <a:endParaRPr lang="ru-RU" sz="2000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ФЗ № 144-ФЗ от 26.05.2021 «О внесении изменений в Федеральный закон «Об образовании в Российской Федерации» (получение обучающимися нескольких квалификаций)</a:t>
                      </a:r>
                      <a:endParaRPr lang="ru-RU" sz="2000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49499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25">
            <a:extLst>
              <a:ext uri="{FF2B5EF4-FFF2-40B4-BE49-F238E27FC236}">
                <a16:creationId xmlns="" xmlns:a16="http://schemas.microsoft.com/office/drawing/2014/main" id="{EFF6E73B-89F7-47CB-A83D-5F15A1512C58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>
          <a:xfrm>
            <a:off x="2186977" y="4826317"/>
            <a:ext cx="252776" cy="250529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pPr defTabSz="914378"/>
            <a:fld id="{86CB4B4D-7CA3-9044-876B-883B54F8677D}" type="slidenum">
              <a:rPr>
                <a:latin typeface="DINPro-Regular"/>
              </a:rPr>
              <a:pPr defTabSz="914378"/>
              <a:t>4</a:t>
            </a:fld>
            <a:endParaRPr dirty="0">
              <a:latin typeface="DINPro-Regular"/>
            </a:endParaRPr>
          </a:p>
        </p:txBody>
      </p:sp>
      <p:sp>
        <p:nvSpPr>
          <p:cNvPr id="11" name="Shape 26"/>
          <p:cNvSpPr txBox="1">
            <a:spLocks/>
          </p:cNvSpPr>
          <p:nvPr/>
        </p:nvSpPr>
        <p:spPr>
          <a:xfrm>
            <a:off x="2344610" y="195486"/>
            <a:ext cx="787230" cy="432048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0227" tIns="40226" rIns="40227" bIns="40226"/>
          <a:lstStyle>
            <a:lvl1pPr>
              <a:defRPr sz="5300">
                <a:latin typeface="DINPro-Medium"/>
                <a:ea typeface="DINPro-Medium"/>
                <a:cs typeface="DINPro-Medium"/>
                <a:sym typeface="DINPro-Medium"/>
              </a:defRPr>
            </a:lvl1pPr>
          </a:lstStyle>
          <a:p>
            <a:pPr defTabSz="804510">
              <a:defRPr/>
            </a:pPr>
            <a:r>
              <a:rPr lang="ru-RU" sz="2600" kern="0" dirty="0">
                <a:solidFill>
                  <a:srgbClr val="FFFFFF"/>
                </a:solidFill>
                <a:latin typeface="DINPro-Regular"/>
              </a:rPr>
              <a:t>1.1.</a:t>
            </a:r>
          </a:p>
        </p:txBody>
      </p:sp>
      <p:sp>
        <p:nvSpPr>
          <p:cNvPr id="5" name="Нижний колонтитул 4"/>
          <p:cNvSpPr txBox="1">
            <a:spLocks/>
          </p:cNvSpPr>
          <p:nvPr/>
        </p:nvSpPr>
        <p:spPr bwMode="auto">
          <a:xfrm>
            <a:off x="2592389" y="4840035"/>
            <a:ext cx="6565900" cy="216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lvl="0" defTabSz="803164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dirty="0">
                <a:solidFill>
                  <a:srgbClr val="898989"/>
                </a:solidFill>
                <a:latin typeface="DIN Pro Medium"/>
                <a:cs typeface="Tahoma" pitchFamily="34" charset="0"/>
                <a:sym typeface="Tahoma" pitchFamily="34" charset="0"/>
              </a:rPr>
              <a:t>Заседание ФУМО 24.00.00 от 22.09.2021 г.</a:t>
            </a:r>
          </a:p>
        </p:txBody>
      </p:sp>
      <p:sp>
        <p:nvSpPr>
          <p:cNvPr id="6" name="Shape 26"/>
          <p:cNvSpPr txBox="1">
            <a:spLocks/>
          </p:cNvSpPr>
          <p:nvPr/>
        </p:nvSpPr>
        <p:spPr>
          <a:xfrm>
            <a:off x="3131840" y="339502"/>
            <a:ext cx="5993906" cy="752367"/>
          </a:xfrm>
          <a:prstGeom prst="rect">
            <a:avLst/>
          </a:prstGeom>
          <a:solidFill>
            <a:schemeClr val="accent3">
              <a:lumMod val="75000"/>
            </a:schemeClr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0234" tIns="40233" rIns="40234" bIns="40233"/>
          <a:lstStyle>
            <a:lvl1pPr>
              <a:defRPr sz="5300">
                <a:latin typeface="DINPro-Medium"/>
                <a:ea typeface="DINPro-Medium"/>
                <a:cs typeface="DINPro-Medium"/>
                <a:sym typeface="DINPro-Medium"/>
              </a:defRPr>
            </a:lvl1pPr>
          </a:lstStyle>
          <a:p>
            <a:pPr defTabSz="914273">
              <a:defRPr/>
            </a:pPr>
            <a:r>
              <a:rPr lang="ru-RU" sz="2000" dirty="0" smtClean="0"/>
              <a:t>Модель высшего образования «2+2+2»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1274568"/>
            <a:ext cx="86409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</a:pPr>
            <a:endParaRPr lang="ru-RU" sz="14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963972" y="195486"/>
            <a:ext cx="962821" cy="648072"/>
          </a:xfrm>
          <a:prstGeom prst="rect">
            <a:avLst/>
          </a:prstGeom>
          <a:solidFill>
            <a:schemeClr val="accent3">
              <a:lumMod val="75000"/>
            </a:schemeClr>
          </a:solidFill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91439" rIns="91439" bIns="91439" numCol="1" spcCol="38100" rtlCol="0" anchor="ctr">
            <a:noAutofit/>
          </a:bodyPr>
          <a:lstStyle/>
          <a:p>
            <a:pPr algn="ctr" defTabSz="1828754" hangingPunct="0">
              <a:defRPr/>
            </a:pPr>
            <a:r>
              <a:rPr lang="ru-RU" sz="1400" dirty="0" smtClean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Задача 1</a:t>
            </a:r>
            <a:endParaRPr lang="ru-RU" sz="1400" dirty="0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grpSp>
        <p:nvGrpSpPr>
          <p:cNvPr id="3" name="Группа 2"/>
          <p:cNvGrpSpPr>
            <a:grpSpLocks noChangeAspect="1"/>
          </p:cNvGrpSpPr>
          <p:nvPr/>
        </p:nvGrpSpPr>
        <p:grpSpPr>
          <a:xfrm>
            <a:off x="1835696" y="1347614"/>
            <a:ext cx="5760640" cy="3407668"/>
            <a:chOff x="1835696" y="1347614"/>
            <a:chExt cx="5760640" cy="3407668"/>
          </a:xfrm>
        </p:grpSpPr>
        <p:sp>
          <p:nvSpPr>
            <p:cNvPr id="9" name="Прямоугольник 8"/>
            <p:cNvSpPr>
              <a:spLocks noChangeAspect="1"/>
            </p:cNvSpPr>
            <p:nvPr/>
          </p:nvSpPr>
          <p:spPr>
            <a:xfrm>
              <a:off x="1835696" y="1347614"/>
              <a:ext cx="5760640" cy="34076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10" name="Надпись 2"/>
            <p:cNvSpPr txBox="1"/>
            <p:nvPr/>
          </p:nvSpPr>
          <p:spPr>
            <a:xfrm>
              <a:off x="2186977" y="1373466"/>
              <a:ext cx="5169495" cy="111760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ru-RU" sz="3200" dirty="0">
                  <a:solidFill>
                    <a:schemeClr val="tx1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Система «2+2+2</a:t>
              </a:r>
              <a:r>
                <a:rPr lang="ru-RU" sz="3200" dirty="0" smtClean="0">
                  <a:solidFill>
                    <a:schemeClr val="tx1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» </a:t>
              </a:r>
              <a:r>
                <a:rPr lang="ru-RU" sz="3200" dirty="0" err="1" smtClean="0">
                  <a:solidFill>
                    <a:schemeClr val="tx1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бакалавриат+магистратура</a:t>
              </a:r>
              <a:endParaRPr lang="ru-RU" sz="32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2071583" y="2612992"/>
              <a:ext cx="1642529" cy="115931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13" name="Надпись 4"/>
            <p:cNvSpPr txBox="1"/>
            <p:nvPr/>
          </p:nvSpPr>
          <p:spPr>
            <a:xfrm>
              <a:off x="2266701" y="2827732"/>
              <a:ext cx="1336028" cy="81503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ru-RU" sz="18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Общая подготовка</a:t>
              </a:r>
              <a:endParaRPr lang="ru-RU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3900383" y="2605372"/>
              <a:ext cx="1642529" cy="115931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17" name="Надпись 6"/>
            <p:cNvSpPr txBox="1"/>
            <p:nvPr/>
          </p:nvSpPr>
          <p:spPr>
            <a:xfrm>
              <a:off x="3952024" y="2708288"/>
              <a:ext cx="1556080" cy="934474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ru-RU" sz="18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Углубленная базовая подготовка</a:t>
              </a:r>
              <a:endParaRPr lang="ru-RU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5713943" y="2597752"/>
              <a:ext cx="1642529" cy="115931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19" name="Надпись 8"/>
            <p:cNvSpPr txBox="1"/>
            <p:nvPr/>
          </p:nvSpPr>
          <p:spPr>
            <a:xfrm>
              <a:off x="5751197" y="2700668"/>
              <a:ext cx="1556080" cy="93447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ru-RU" sz="18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Профильная подготовка в магистратуре</a:t>
              </a:r>
              <a:endParaRPr lang="ru-RU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Надпись 9"/>
            <p:cNvSpPr txBox="1"/>
            <p:nvPr/>
          </p:nvSpPr>
          <p:spPr>
            <a:xfrm>
              <a:off x="2355369" y="3962610"/>
              <a:ext cx="1053105" cy="358332"/>
            </a:xfrm>
            <a:prstGeom prst="rect">
              <a:avLst/>
            </a:prstGeom>
            <a:solidFill>
              <a:schemeClr val="accent2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ru-RU" sz="180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2 года</a:t>
              </a:r>
              <a:endParaRPr lang="ru-RU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Надпись 10"/>
            <p:cNvSpPr txBox="1"/>
            <p:nvPr/>
          </p:nvSpPr>
          <p:spPr>
            <a:xfrm>
              <a:off x="4168929" y="3970230"/>
              <a:ext cx="1053105" cy="358332"/>
            </a:xfrm>
            <a:prstGeom prst="rect">
              <a:avLst/>
            </a:prstGeom>
            <a:solidFill>
              <a:schemeClr val="accent2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ru-RU" sz="180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2 года</a:t>
              </a:r>
              <a:endParaRPr lang="ru-RU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Надпись 11"/>
            <p:cNvSpPr txBox="1"/>
            <p:nvPr/>
          </p:nvSpPr>
          <p:spPr>
            <a:xfrm>
              <a:off x="5982489" y="3970230"/>
              <a:ext cx="1053105" cy="358332"/>
            </a:xfrm>
            <a:prstGeom prst="rect">
              <a:avLst/>
            </a:prstGeom>
            <a:solidFill>
              <a:schemeClr val="accent2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ru-RU" sz="1800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2 года</a:t>
              </a:r>
              <a:endParaRPr lang="ru-RU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Надпись 13"/>
            <p:cNvSpPr txBox="1"/>
            <p:nvPr/>
          </p:nvSpPr>
          <p:spPr>
            <a:xfrm>
              <a:off x="3531081" y="3909270"/>
              <a:ext cx="502975" cy="358332"/>
            </a:xfrm>
            <a:prstGeom prst="rect">
              <a:avLst/>
            </a:prstGeom>
            <a:solidFill>
              <a:schemeClr val="accent2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ru-RU" sz="2400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+</a:t>
              </a:r>
              <a:endParaRPr lang="ru-RU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Надпись 14"/>
            <p:cNvSpPr txBox="1"/>
            <p:nvPr/>
          </p:nvSpPr>
          <p:spPr>
            <a:xfrm>
              <a:off x="5344641" y="3916890"/>
              <a:ext cx="502975" cy="358332"/>
            </a:xfrm>
            <a:prstGeom prst="rect">
              <a:avLst/>
            </a:prstGeom>
            <a:solidFill>
              <a:schemeClr val="accent2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ru-RU" sz="2400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+</a:t>
              </a:r>
              <a:endParaRPr lang="ru-RU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6" name="Прямая со стрелкой 25"/>
            <p:cNvCxnSpPr/>
            <p:nvPr/>
          </p:nvCxnSpPr>
          <p:spPr>
            <a:xfrm flipV="1">
              <a:off x="5691507" y="3899195"/>
              <a:ext cx="1664965" cy="13886"/>
            </a:xfrm>
            <a:prstGeom prst="straightConnector1">
              <a:avLst/>
            </a:prstGeom>
            <a:noFill/>
            <a:ln w="50800" cap="flat">
              <a:solidFill>
                <a:schemeClr val="accent1"/>
              </a:solidFill>
              <a:prstDash val="solid"/>
              <a:round/>
              <a:headEnd type="triangle"/>
              <a:tailEnd type="triangle"/>
            </a:ln>
            <a:effectLst>
              <a:outerShdw blurRad="76200" dist="38100" dir="5400000" rotWithShape="0">
                <a:srgbClr val="000000">
                  <a:alpha val="38000"/>
                </a:srgb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27" name="Прямая со стрелкой 26"/>
            <p:cNvCxnSpPr/>
            <p:nvPr/>
          </p:nvCxnSpPr>
          <p:spPr>
            <a:xfrm flipV="1">
              <a:off x="3882312" y="3912878"/>
              <a:ext cx="1664965" cy="13886"/>
            </a:xfrm>
            <a:prstGeom prst="straightConnector1">
              <a:avLst/>
            </a:prstGeom>
            <a:noFill/>
            <a:ln w="50800" cap="flat">
              <a:solidFill>
                <a:schemeClr val="accent1"/>
              </a:solidFill>
              <a:prstDash val="solid"/>
              <a:round/>
              <a:headEnd type="triangle"/>
              <a:tailEnd type="triangle"/>
            </a:ln>
            <a:effectLst>
              <a:outerShdw blurRad="76200" dist="38100" dir="5400000" rotWithShape="0">
                <a:srgbClr val="000000">
                  <a:alpha val="38000"/>
                </a:srgb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28" name="Прямая со стрелкой 27"/>
            <p:cNvCxnSpPr/>
            <p:nvPr/>
          </p:nvCxnSpPr>
          <p:spPr>
            <a:xfrm flipV="1">
              <a:off x="2060364" y="3926764"/>
              <a:ext cx="1664965" cy="13886"/>
            </a:xfrm>
            <a:prstGeom prst="straightConnector1">
              <a:avLst/>
            </a:prstGeom>
            <a:noFill/>
            <a:ln w="50800" cap="flat">
              <a:solidFill>
                <a:schemeClr val="accent1"/>
              </a:solidFill>
              <a:prstDash val="solid"/>
              <a:round/>
              <a:headEnd type="triangle"/>
              <a:tailEnd type="triangle"/>
            </a:ln>
            <a:effectLst>
              <a:outerShdw blurRad="76200" dist="38100" dir="5400000" rotWithShape="0">
                <a:srgbClr val="000000">
                  <a:alpha val="38000"/>
                </a:srgb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</p:spTree>
    <p:extLst>
      <p:ext uri="{BB962C8B-B14F-4D97-AF65-F5344CB8AC3E}">
        <p14:creationId xmlns:p14="http://schemas.microsoft.com/office/powerpoint/2010/main" val="180383145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25">
            <a:extLst>
              <a:ext uri="{FF2B5EF4-FFF2-40B4-BE49-F238E27FC236}">
                <a16:creationId xmlns="" xmlns:a16="http://schemas.microsoft.com/office/drawing/2014/main" id="{EFF6E73B-89F7-47CB-A83D-5F15A1512C58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>
          <a:xfrm>
            <a:off x="2186977" y="4826317"/>
            <a:ext cx="252776" cy="250529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pPr defTabSz="914378"/>
            <a:fld id="{86CB4B4D-7CA3-9044-876B-883B54F8677D}" type="slidenum">
              <a:rPr>
                <a:latin typeface="DINPro-Regular"/>
              </a:rPr>
              <a:pPr defTabSz="914378"/>
              <a:t>5</a:t>
            </a:fld>
            <a:endParaRPr dirty="0">
              <a:latin typeface="DINPro-Regular"/>
            </a:endParaRPr>
          </a:p>
        </p:txBody>
      </p:sp>
      <p:sp>
        <p:nvSpPr>
          <p:cNvPr id="11" name="Shape 26"/>
          <p:cNvSpPr txBox="1">
            <a:spLocks/>
          </p:cNvSpPr>
          <p:nvPr/>
        </p:nvSpPr>
        <p:spPr>
          <a:xfrm>
            <a:off x="2344610" y="195486"/>
            <a:ext cx="787230" cy="432048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0227" tIns="40226" rIns="40227" bIns="40226"/>
          <a:lstStyle>
            <a:lvl1pPr>
              <a:defRPr sz="5300">
                <a:latin typeface="DINPro-Medium"/>
                <a:ea typeface="DINPro-Medium"/>
                <a:cs typeface="DINPro-Medium"/>
                <a:sym typeface="DINPro-Medium"/>
              </a:defRPr>
            </a:lvl1pPr>
          </a:lstStyle>
          <a:p>
            <a:pPr defTabSz="804510">
              <a:defRPr/>
            </a:pPr>
            <a:r>
              <a:rPr lang="ru-RU" sz="2600" kern="0" dirty="0">
                <a:solidFill>
                  <a:srgbClr val="FFFFFF"/>
                </a:solidFill>
                <a:latin typeface="DINPro-Regular"/>
              </a:rPr>
              <a:t>1.1.</a:t>
            </a:r>
          </a:p>
        </p:txBody>
      </p:sp>
      <p:sp>
        <p:nvSpPr>
          <p:cNvPr id="5" name="Нижний колонтитул 4"/>
          <p:cNvSpPr txBox="1">
            <a:spLocks/>
          </p:cNvSpPr>
          <p:nvPr/>
        </p:nvSpPr>
        <p:spPr bwMode="auto">
          <a:xfrm>
            <a:off x="2592389" y="4840035"/>
            <a:ext cx="6565900" cy="216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lvl="0" defTabSz="803164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dirty="0">
                <a:solidFill>
                  <a:srgbClr val="898989"/>
                </a:solidFill>
                <a:latin typeface="DIN Pro Medium"/>
                <a:cs typeface="Tahoma" pitchFamily="34" charset="0"/>
                <a:sym typeface="Tahoma" pitchFamily="34" charset="0"/>
              </a:rPr>
              <a:t>Заседание ФУМО 24.00.00 от 22.09.2021 г.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278792" y="123478"/>
            <a:ext cx="648000" cy="738662"/>
          </a:xfrm>
          <a:prstGeom prst="rect">
            <a:avLst/>
          </a:prstGeom>
          <a:solidFill>
            <a:schemeClr val="bg1"/>
          </a:solidFill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91439" rIns="91439" bIns="91439" numCol="1" spcCol="38100" rtlCol="0" anchor="t">
            <a:spAutoFit/>
          </a:bodyPr>
          <a:lstStyle/>
          <a:p>
            <a:pPr defTabSz="1828754" hangingPunct="0">
              <a:defRPr/>
            </a:pPr>
            <a:endParaRPr lang="ru-RU" sz="3600" dirty="0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6" name="Shape 26"/>
          <p:cNvSpPr txBox="1">
            <a:spLocks/>
          </p:cNvSpPr>
          <p:nvPr/>
        </p:nvSpPr>
        <p:spPr>
          <a:xfrm>
            <a:off x="3131840" y="339502"/>
            <a:ext cx="5993906" cy="738995"/>
          </a:xfrm>
          <a:prstGeom prst="rect">
            <a:avLst/>
          </a:prstGeom>
          <a:solidFill>
            <a:schemeClr val="accent3">
              <a:lumMod val="75000"/>
            </a:schemeClr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0234" tIns="40233" rIns="40234" bIns="40233"/>
          <a:lstStyle>
            <a:lvl1pPr>
              <a:defRPr sz="5300">
                <a:latin typeface="DINPro-Medium"/>
                <a:ea typeface="DINPro-Medium"/>
                <a:cs typeface="DINPro-Medium"/>
                <a:sym typeface="DINPro-Medium"/>
              </a:defRPr>
            </a:lvl1pPr>
          </a:lstStyle>
          <a:p>
            <a:pPr defTabSz="914273">
              <a:defRPr/>
            </a:pPr>
            <a:r>
              <a:rPr lang="ru-RU" sz="2000" dirty="0" smtClean="0"/>
              <a:t>Нормативные ограничения</a:t>
            </a:r>
            <a:endParaRPr lang="ru-RU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1963972" y="195486"/>
            <a:ext cx="962821" cy="648072"/>
          </a:xfrm>
          <a:prstGeom prst="rect">
            <a:avLst/>
          </a:prstGeom>
          <a:solidFill>
            <a:schemeClr val="accent3">
              <a:lumMod val="75000"/>
            </a:schemeClr>
          </a:solidFill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91439" rIns="91439" bIns="91439" numCol="1" spcCol="38100" rtlCol="0" anchor="ctr">
            <a:noAutofit/>
          </a:bodyPr>
          <a:lstStyle/>
          <a:p>
            <a:pPr algn="ctr" defTabSz="1828754" hangingPunct="0">
              <a:defRPr/>
            </a:pPr>
            <a:r>
              <a:rPr lang="ru-RU" sz="1400" dirty="0" smtClean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Задача 1</a:t>
            </a:r>
            <a:endParaRPr lang="ru-RU" sz="1400" dirty="0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grpSp>
        <p:nvGrpSpPr>
          <p:cNvPr id="2" name="Группа 1"/>
          <p:cNvGrpSpPr>
            <a:grpSpLocks noChangeAspect="1"/>
          </p:cNvGrpSpPr>
          <p:nvPr/>
        </p:nvGrpSpPr>
        <p:grpSpPr>
          <a:xfrm>
            <a:off x="251520" y="2443032"/>
            <a:ext cx="8712968" cy="2123656"/>
            <a:chOff x="251520" y="2443032"/>
            <a:chExt cx="8712968" cy="2123656"/>
          </a:xfrm>
        </p:grpSpPr>
        <p:sp>
          <p:nvSpPr>
            <p:cNvPr id="19" name="Прямоугольник 18"/>
            <p:cNvSpPr/>
            <p:nvPr/>
          </p:nvSpPr>
          <p:spPr>
            <a:xfrm>
              <a:off x="251520" y="2715766"/>
              <a:ext cx="3600400" cy="1661872"/>
            </a:xfrm>
            <a:prstGeom prst="rect">
              <a:avLst/>
            </a:prstGeom>
            <a:solidFill>
              <a:srgbClr val="FFFFFF"/>
            </a:solidFill>
            <a:ln w="60325" cap="flat">
              <a:solidFill>
                <a:schemeClr val="tx1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91439" tIns="91439" rIns="91439" bIns="91439" numCol="1" spcCol="38100" rtlCol="0" anchor="t">
              <a:spAutoFit/>
            </a:bodyPr>
            <a:lstStyle/>
            <a:p>
              <a:pPr marL="0" marR="0" indent="0" algn="l" defTabSz="18288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ru-RU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77976" y="2710078"/>
              <a:ext cx="3131464" cy="1569658"/>
            </a:xfrm>
            <a:prstGeom prst="rect">
              <a:avLst/>
            </a:prstGeom>
            <a:noFill/>
            <a:ln w="254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91439" tIns="91439" rIns="91439" bIns="91439" numCol="1" spcCol="38100" rtlCol="0" anchor="t">
              <a:spAutoFit/>
            </a:bodyPr>
            <a:lstStyle/>
            <a:p>
              <a:pPr marL="0" marR="0" indent="0" algn="l" defTabSz="18288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spc="0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Tahoma"/>
                  <a:ea typeface="Tahoma"/>
                  <a:cs typeface="Tahoma"/>
                  <a:sym typeface="Tahoma"/>
                </a:rPr>
                <a:t>ФГОС 3++ по направлению</a:t>
              </a:r>
            </a:p>
            <a:p>
              <a:pPr marL="0" marR="0" indent="0" algn="l" defTabSz="18288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lang="ru-RU" dirty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endParaRPr>
            </a:p>
            <a:p>
              <a:pPr marL="0" marR="0" indent="0" algn="l" defTabSz="18288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ru-RU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endParaRPr>
            </a:p>
            <a:p>
              <a:pPr marL="0" marR="0" indent="0" algn="l" defTabSz="18288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lang="ru-RU" dirty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endParaRPr>
            </a:p>
            <a:p>
              <a:pPr marL="0" marR="0" indent="0" algn="l" defTabSz="18288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ru-RU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377976" y="3228185"/>
              <a:ext cx="1476698" cy="923328"/>
            </a:xfrm>
            <a:prstGeom prst="rect">
              <a:avLst/>
            </a:prstGeom>
            <a:solidFill>
              <a:srgbClr val="FFFFFF"/>
            </a:solidFill>
            <a:ln w="19050" cap="flat">
              <a:solidFill>
                <a:schemeClr val="tx1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91439" tIns="91439" rIns="91439" bIns="91439" numCol="1" spcCol="38100" rtlCol="0" anchor="t">
              <a:spAutoFit/>
            </a:bodyPr>
            <a:lstStyle/>
            <a:p>
              <a:pPr marL="0" marR="0" indent="0" algn="l" defTabSz="18288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spc="0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Tahoma"/>
                  <a:ea typeface="Tahoma"/>
                  <a:cs typeface="Tahoma"/>
                  <a:sym typeface="Tahoma"/>
                </a:rPr>
                <a:t>УК единые для всех направлений</a:t>
              </a:r>
              <a:endParaRPr kumimoji="0" lang="ru-RU" sz="1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1963972" y="3236296"/>
              <a:ext cx="1756079" cy="923328"/>
            </a:xfrm>
            <a:prstGeom prst="rect">
              <a:avLst/>
            </a:prstGeom>
            <a:solidFill>
              <a:srgbClr val="FFFFFF"/>
            </a:solidFill>
            <a:ln w="19050" cap="flat">
              <a:solidFill>
                <a:schemeClr val="tx1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91439" tIns="91439" rIns="91439" bIns="91439" numCol="1" spcCol="38100" rtlCol="0" anchor="t">
              <a:spAutoFit/>
            </a:bodyPr>
            <a:lstStyle/>
            <a:p>
              <a:pPr marL="0" marR="0" indent="0" algn="l" defTabSz="18288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ru-RU" sz="1600" dirty="0" smtClean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ОПК различные</a:t>
              </a:r>
              <a:r>
                <a:rPr kumimoji="0" lang="ru-RU" sz="1600" b="0" i="0" u="none" strike="noStrike" cap="none" spc="0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Tahoma"/>
                  <a:ea typeface="Tahoma"/>
                  <a:cs typeface="Tahoma"/>
                  <a:sym typeface="Tahoma"/>
                </a:rPr>
                <a:t> для всех направлений</a:t>
              </a:r>
              <a:endParaRPr kumimoji="0" lang="ru-RU" sz="1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22" name="Нашивка 21"/>
            <p:cNvSpPr/>
            <p:nvPr/>
          </p:nvSpPr>
          <p:spPr>
            <a:xfrm>
              <a:off x="3923928" y="3236296"/>
              <a:ext cx="576064" cy="631598"/>
            </a:xfrm>
            <a:prstGeom prst="chevron">
              <a:avLst/>
            </a:prstGeom>
            <a:solidFill>
              <a:srgbClr val="FFFFFF"/>
            </a:solidFill>
            <a:ln w="50800" cap="flat">
              <a:solidFill>
                <a:schemeClr val="tx1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91439" tIns="91439" rIns="91439" bIns="91439" numCol="1" spcCol="38100" rtlCol="0" anchor="t">
              <a:spAutoFit/>
            </a:bodyPr>
            <a:lstStyle/>
            <a:p>
              <a:pPr marL="0" marR="0" indent="0" algn="l" defTabSz="18288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ru-RU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4572000" y="2571766"/>
              <a:ext cx="2232248" cy="1908213"/>
            </a:xfrm>
            <a:prstGeom prst="rect">
              <a:avLst/>
            </a:prstGeom>
            <a:solidFill>
              <a:srgbClr val="FFFFFF"/>
            </a:solidFill>
            <a:ln w="50800" cap="flat">
              <a:solidFill>
                <a:schemeClr val="tx1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91439" tIns="91439" rIns="91439" bIns="91439" numCol="1" spcCol="38100" rtlCol="0" anchor="t">
              <a:spAutoFit/>
            </a:bodyPr>
            <a:lstStyle/>
            <a:p>
              <a:pPr defTabSz="1828800" hangingPunct="0"/>
              <a:r>
                <a:rPr lang="ru-RU" sz="1400" dirty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Общая единая подготовка </a:t>
              </a:r>
              <a:r>
                <a:rPr lang="ru-RU" sz="1400" dirty="0" smtClean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для </a:t>
              </a:r>
              <a:r>
                <a:rPr lang="ru-RU" sz="1400" dirty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всех направлений </a:t>
              </a:r>
            </a:p>
            <a:p>
              <a:pPr marL="342900" indent="-342900" defTabSz="1828800" hangingPunct="0">
                <a:buAutoNum type="arabicParenR"/>
              </a:pPr>
              <a:r>
                <a:rPr lang="ru-RU" sz="1400" dirty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должна содержать только дисциплины, формирующие УК</a:t>
              </a:r>
            </a:p>
            <a:p>
              <a:pPr marL="342900" indent="-342900" defTabSz="1828800" hangingPunct="0">
                <a:buAutoNum type="arabicParenR"/>
              </a:pPr>
              <a:r>
                <a:rPr lang="ru-RU" sz="1400" dirty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иначе противоречие </a:t>
              </a:r>
              <a:r>
                <a:rPr lang="ru-RU" sz="1400" dirty="0" smtClean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ФГОС 3++</a:t>
              </a:r>
              <a:endParaRPr kumimoji="0" lang="ru-RU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24" name="Нашивка 23"/>
            <p:cNvSpPr/>
            <p:nvPr/>
          </p:nvSpPr>
          <p:spPr>
            <a:xfrm>
              <a:off x="6876256" y="3228185"/>
              <a:ext cx="576064" cy="639709"/>
            </a:xfrm>
            <a:prstGeom prst="chevron">
              <a:avLst/>
            </a:prstGeom>
            <a:solidFill>
              <a:srgbClr val="FFFFFF"/>
            </a:solidFill>
            <a:ln w="50800" cap="flat">
              <a:solidFill>
                <a:schemeClr val="tx1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91439" tIns="91439" rIns="91439" bIns="91439" numCol="1" spcCol="38100" rtlCol="0" anchor="t">
              <a:spAutoFit/>
            </a:bodyPr>
            <a:lstStyle/>
            <a:p>
              <a:pPr marL="0" marR="0" indent="0" algn="l" defTabSz="18288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ru-RU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7524328" y="2443032"/>
              <a:ext cx="1440160" cy="2123656"/>
            </a:xfrm>
            <a:prstGeom prst="rect">
              <a:avLst/>
            </a:prstGeom>
            <a:solidFill>
              <a:srgbClr val="FFFFFF"/>
            </a:solidFill>
            <a:ln w="50800" cap="flat">
              <a:solidFill>
                <a:schemeClr val="tx1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91439" tIns="91439" rIns="91439" bIns="91439" numCol="1" spcCol="38100" rtlCol="0" anchor="t">
              <a:spAutoFit/>
            </a:bodyPr>
            <a:lstStyle/>
            <a:p>
              <a:pPr defTabSz="1828800" hangingPunct="0"/>
              <a:r>
                <a:rPr lang="ru-RU" sz="1400" b="1" dirty="0" err="1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Т.о</a:t>
              </a:r>
              <a:r>
                <a:rPr lang="ru-RU" sz="1400" b="1" dirty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. </a:t>
              </a:r>
              <a:r>
                <a:rPr lang="ru-RU" sz="1400" b="1" dirty="0" smtClean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ФГОС 3++ не </a:t>
              </a:r>
              <a:r>
                <a:rPr lang="ru-RU" sz="1400" b="1" dirty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может обеспечить общую единую </a:t>
              </a:r>
            </a:p>
            <a:p>
              <a:pPr defTabSz="1828800" hangingPunct="0"/>
              <a:r>
                <a:rPr lang="ru-RU" sz="1400" b="1" dirty="0" smtClean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подготовку </a:t>
              </a:r>
              <a:r>
                <a:rPr lang="ru-RU" sz="1400" b="1" dirty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для всех направлений</a:t>
              </a:r>
              <a:endParaRPr kumimoji="0" lang="ru-RU" sz="1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endParaRPr>
            </a:p>
          </p:txBody>
        </p:sp>
      </p:grpSp>
      <p:grpSp>
        <p:nvGrpSpPr>
          <p:cNvPr id="4" name="Группа 3"/>
          <p:cNvGrpSpPr>
            <a:grpSpLocks noChangeAspect="1"/>
          </p:cNvGrpSpPr>
          <p:nvPr/>
        </p:nvGrpSpPr>
        <p:grpSpPr>
          <a:xfrm>
            <a:off x="1691680" y="1247988"/>
            <a:ext cx="5976664" cy="1228857"/>
            <a:chOff x="1691680" y="1247988"/>
            <a:chExt cx="5976664" cy="1228857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1691680" y="1285512"/>
              <a:ext cx="1642529" cy="115931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13" name="Надпись 4"/>
            <p:cNvSpPr txBox="1"/>
            <p:nvPr/>
          </p:nvSpPr>
          <p:spPr>
            <a:xfrm>
              <a:off x="1886798" y="1347614"/>
              <a:ext cx="1336028" cy="96766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ru-RU" sz="18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Общая </a:t>
              </a:r>
              <a:r>
                <a:rPr lang="ru-RU" sz="1800" dirty="0" smtClean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подготовка</a:t>
              </a: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ru-RU" dirty="0" smtClean="0">
                  <a:solidFill>
                    <a:srgbClr val="C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???</a:t>
              </a:r>
              <a:endParaRPr lang="ru-RU" sz="1100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" name="Стрелка вправо 2"/>
            <p:cNvSpPr/>
            <p:nvPr/>
          </p:nvSpPr>
          <p:spPr>
            <a:xfrm>
              <a:off x="3555129" y="1376556"/>
              <a:ext cx="551248" cy="216024"/>
            </a:xfrm>
            <a:prstGeom prst="rightArrow">
              <a:avLst/>
            </a:prstGeom>
            <a:solidFill>
              <a:srgbClr val="FFFFFF"/>
            </a:solidFill>
            <a:ln w="50800" cap="flat">
              <a:solidFill>
                <a:schemeClr val="tx1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91439" tIns="91439" rIns="91439" bIns="91439" numCol="1" spcCol="38100" rtlCol="0" anchor="t">
              <a:spAutoFit/>
            </a:bodyPr>
            <a:lstStyle/>
            <a:p>
              <a:pPr marL="0" marR="0" indent="0" algn="l" defTabSz="18288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ru-RU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237787" y="1247988"/>
              <a:ext cx="3430557" cy="461663"/>
            </a:xfrm>
            <a:prstGeom prst="rect">
              <a:avLst/>
            </a:prstGeom>
            <a:noFill/>
            <a:ln w="254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91439" tIns="91439" rIns="91439" bIns="91439" numCol="1" spcCol="38100" rtlCol="0" anchor="t">
              <a:spAutoFit/>
            </a:bodyPr>
            <a:lstStyle/>
            <a:p>
              <a:pPr marL="0" marR="0" indent="0" algn="l" defTabSz="18288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spc="0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Tahoma"/>
                  <a:ea typeface="Tahoma"/>
                  <a:cs typeface="Tahoma"/>
                  <a:sym typeface="Tahoma"/>
                </a:rPr>
                <a:t>Единая на все направления ? </a:t>
              </a:r>
              <a:endParaRPr kumimoji="0" lang="ru-RU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16" name="Стрелка вправо 15"/>
            <p:cNvSpPr/>
            <p:nvPr/>
          </p:nvSpPr>
          <p:spPr>
            <a:xfrm>
              <a:off x="3557689" y="1763541"/>
              <a:ext cx="551248" cy="216024"/>
            </a:xfrm>
            <a:prstGeom prst="rightArrow">
              <a:avLst/>
            </a:prstGeom>
            <a:solidFill>
              <a:srgbClr val="FFFFFF"/>
            </a:solidFill>
            <a:ln w="50800" cap="flat">
              <a:solidFill>
                <a:schemeClr val="tx1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91439" tIns="91439" rIns="91439" bIns="91439" numCol="1" spcCol="38100" rtlCol="0" anchor="t">
              <a:spAutoFit/>
            </a:bodyPr>
            <a:lstStyle/>
            <a:p>
              <a:pPr marL="0" marR="0" indent="0" algn="l" defTabSz="18288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ru-RU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228909" y="1627524"/>
              <a:ext cx="3383608" cy="461663"/>
            </a:xfrm>
            <a:prstGeom prst="rect">
              <a:avLst/>
            </a:prstGeom>
            <a:noFill/>
            <a:ln w="254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91439" tIns="91439" rIns="91439" bIns="91439" numCol="1" spcCol="38100" rtlCol="0" anchor="t">
              <a:spAutoFit/>
            </a:bodyPr>
            <a:lstStyle/>
            <a:p>
              <a:pPr marL="0" marR="0" indent="0" algn="l" defTabSz="18288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spc="0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Tahoma"/>
                  <a:ea typeface="Tahoma"/>
                  <a:cs typeface="Tahoma"/>
                  <a:sym typeface="Tahoma"/>
                </a:rPr>
                <a:t>Единая на УГСН ? </a:t>
              </a:r>
              <a:endParaRPr kumimoji="0" lang="ru-RU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27" name="Стрелка вправо 26"/>
            <p:cNvSpPr/>
            <p:nvPr/>
          </p:nvSpPr>
          <p:spPr>
            <a:xfrm>
              <a:off x="3569126" y="2151199"/>
              <a:ext cx="551248" cy="216024"/>
            </a:xfrm>
            <a:prstGeom prst="rightArrow">
              <a:avLst/>
            </a:prstGeom>
            <a:solidFill>
              <a:srgbClr val="FFFFFF"/>
            </a:solidFill>
            <a:ln w="50800" cap="flat">
              <a:solidFill>
                <a:schemeClr val="tx1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91439" tIns="91439" rIns="91439" bIns="91439" numCol="1" spcCol="38100" rtlCol="0" anchor="t">
              <a:spAutoFit/>
            </a:bodyPr>
            <a:lstStyle/>
            <a:p>
              <a:pPr marL="0" marR="0" indent="0" algn="l" defTabSz="18288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ru-RU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240346" y="2015182"/>
              <a:ext cx="3383608" cy="461663"/>
            </a:xfrm>
            <a:prstGeom prst="rect">
              <a:avLst/>
            </a:prstGeom>
            <a:noFill/>
            <a:ln w="254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91439" tIns="91439" rIns="91439" bIns="91439" numCol="1" spcCol="38100" rtlCol="0" anchor="t">
              <a:spAutoFit/>
            </a:bodyPr>
            <a:lstStyle/>
            <a:p>
              <a:pPr marL="0" marR="0" indent="0" algn="l" defTabSz="18288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spc="0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Tahoma"/>
                  <a:ea typeface="Tahoma"/>
                  <a:cs typeface="Tahoma"/>
                  <a:sym typeface="Tahoma"/>
                </a:rPr>
                <a:t>Единая на Университет ? </a:t>
              </a:r>
              <a:endParaRPr kumimoji="0" lang="ru-RU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8634189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25">
            <a:extLst>
              <a:ext uri="{FF2B5EF4-FFF2-40B4-BE49-F238E27FC236}">
                <a16:creationId xmlns="" xmlns:a16="http://schemas.microsoft.com/office/drawing/2014/main" id="{EFF6E73B-89F7-47CB-A83D-5F15A1512C58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>
          <a:xfrm>
            <a:off x="2186977" y="4826317"/>
            <a:ext cx="252776" cy="250529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pPr defTabSz="914378"/>
            <a:fld id="{86CB4B4D-7CA3-9044-876B-883B54F8677D}" type="slidenum">
              <a:rPr>
                <a:latin typeface="DINPro-Regular"/>
              </a:rPr>
              <a:pPr defTabSz="914378"/>
              <a:t>6</a:t>
            </a:fld>
            <a:endParaRPr dirty="0">
              <a:latin typeface="DINPro-Regular"/>
            </a:endParaRPr>
          </a:p>
        </p:txBody>
      </p:sp>
      <p:sp>
        <p:nvSpPr>
          <p:cNvPr id="11" name="Shape 26"/>
          <p:cNvSpPr txBox="1">
            <a:spLocks/>
          </p:cNvSpPr>
          <p:nvPr/>
        </p:nvSpPr>
        <p:spPr>
          <a:xfrm>
            <a:off x="2344610" y="195486"/>
            <a:ext cx="787230" cy="432048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0227" tIns="40226" rIns="40227" bIns="40226"/>
          <a:lstStyle>
            <a:lvl1pPr>
              <a:defRPr sz="5300">
                <a:latin typeface="DINPro-Medium"/>
                <a:ea typeface="DINPro-Medium"/>
                <a:cs typeface="DINPro-Medium"/>
                <a:sym typeface="DINPro-Medium"/>
              </a:defRPr>
            </a:lvl1pPr>
          </a:lstStyle>
          <a:p>
            <a:pPr defTabSz="804510">
              <a:defRPr/>
            </a:pPr>
            <a:r>
              <a:rPr lang="ru-RU" sz="2600" kern="0" dirty="0">
                <a:solidFill>
                  <a:srgbClr val="FFFFFF"/>
                </a:solidFill>
                <a:latin typeface="DINPro-Regular"/>
              </a:rPr>
              <a:t>1.1.</a:t>
            </a:r>
          </a:p>
        </p:txBody>
      </p:sp>
      <p:sp>
        <p:nvSpPr>
          <p:cNvPr id="5" name="Нижний колонтитул 4"/>
          <p:cNvSpPr txBox="1">
            <a:spLocks/>
          </p:cNvSpPr>
          <p:nvPr/>
        </p:nvSpPr>
        <p:spPr bwMode="auto">
          <a:xfrm>
            <a:off x="2592389" y="4840035"/>
            <a:ext cx="6565900" cy="216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lvl="0" defTabSz="803164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dirty="0">
                <a:solidFill>
                  <a:srgbClr val="898989"/>
                </a:solidFill>
                <a:latin typeface="DIN Pro Medium"/>
                <a:cs typeface="Tahoma" pitchFamily="34" charset="0"/>
                <a:sym typeface="Tahoma" pitchFamily="34" charset="0"/>
              </a:rPr>
              <a:t>Заседание ФУМО 24.00.00 от 22.09.2021 г.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278792" y="123478"/>
            <a:ext cx="648000" cy="738662"/>
          </a:xfrm>
          <a:prstGeom prst="rect">
            <a:avLst/>
          </a:prstGeom>
          <a:solidFill>
            <a:schemeClr val="bg1"/>
          </a:solidFill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91439" rIns="91439" bIns="91439" numCol="1" spcCol="38100" rtlCol="0" anchor="t">
            <a:spAutoFit/>
          </a:bodyPr>
          <a:lstStyle/>
          <a:p>
            <a:pPr defTabSz="1828754" hangingPunct="0">
              <a:defRPr/>
            </a:pPr>
            <a:endParaRPr lang="ru-RU" sz="3600" dirty="0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6" name="Shape 26"/>
          <p:cNvSpPr txBox="1">
            <a:spLocks/>
          </p:cNvSpPr>
          <p:nvPr/>
        </p:nvSpPr>
        <p:spPr>
          <a:xfrm>
            <a:off x="3131840" y="339502"/>
            <a:ext cx="6013542" cy="73932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0234" tIns="40233" rIns="40234" bIns="40233"/>
          <a:lstStyle>
            <a:lvl1pPr>
              <a:defRPr sz="5300">
                <a:latin typeface="DINPro-Medium"/>
                <a:ea typeface="DINPro-Medium"/>
                <a:cs typeface="DINPro-Medium"/>
                <a:sym typeface="DINPro-Medium"/>
              </a:defRPr>
            </a:lvl1pPr>
          </a:lstStyle>
          <a:p>
            <a:pPr defTabSz="914273">
              <a:defRPr/>
            </a:pPr>
            <a:r>
              <a:rPr lang="ru-RU" sz="2000" dirty="0"/>
              <a:t>Общая подготовка – 2 года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1274568"/>
            <a:ext cx="864096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</a:pPr>
            <a:endParaRPr lang="ru-RU" sz="15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endParaRPr lang="ru-RU" sz="15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131840" y="2444823"/>
            <a:ext cx="2231166" cy="149508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5614363" y="1275606"/>
            <a:ext cx="3421051" cy="349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3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Классификация </a:t>
            </a:r>
            <a:r>
              <a:rPr lang="ru-RU" sz="13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 группам в зависимости от квалификационного признака</a:t>
            </a:r>
            <a:r>
              <a:rPr lang="ru-RU" sz="13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sz="13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13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Группа 1</a:t>
            </a:r>
            <a:r>
              <a:rPr lang="ru-RU" sz="13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конструкторские и технологические </a:t>
            </a:r>
            <a:r>
              <a:rPr lang="ru-RU" sz="13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направления </a:t>
            </a:r>
          </a:p>
          <a:p>
            <a:r>
              <a:rPr lang="ru-RU" sz="13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(УГСН 11,12,15,22,24,28)</a:t>
            </a:r>
            <a:endParaRPr lang="ru-RU" sz="13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13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Группа 2</a:t>
            </a:r>
            <a:r>
              <a:rPr lang="ru-RU" sz="13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проектные и системотехнические </a:t>
            </a:r>
            <a:r>
              <a:rPr lang="ru-RU" sz="13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направления (УГСН 5,11,13,20,27)</a:t>
            </a:r>
            <a:endParaRPr lang="ru-RU" sz="13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13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Группа 3 </a:t>
            </a:r>
            <a:r>
              <a:rPr lang="ru-RU" sz="13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 физико-математические </a:t>
            </a:r>
            <a:r>
              <a:rPr lang="ru-RU" sz="13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направления (УГСН 1,2,3)</a:t>
            </a:r>
            <a:endParaRPr lang="ru-RU" sz="13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13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Группа 4</a:t>
            </a:r>
            <a:r>
              <a:rPr lang="ru-RU" sz="13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информационно-коммуникационные </a:t>
            </a:r>
            <a:r>
              <a:rPr lang="ru-RU" sz="13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направления </a:t>
            </a:r>
          </a:p>
          <a:p>
            <a:r>
              <a:rPr lang="ru-RU" sz="13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(УГСН 9,10)</a:t>
            </a:r>
            <a:endParaRPr lang="ru-RU" sz="13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13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Группа 5</a:t>
            </a:r>
            <a:r>
              <a:rPr lang="ru-RU" sz="13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ru-RU" sz="13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сервисно</a:t>
            </a:r>
            <a:r>
              <a:rPr lang="ru-RU" sz="13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-эксплуатационные </a:t>
            </a:r>
            <a:r>
              <a:rPr lang="ru-RU" sz="13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направления (УГСН 25,43)</a:t>
            </a:r>
            <a:endParaRPr lang="ru-RU" sz="1300" dirty="0">
              <a:solidFill>
                <a:srgbClr val="333333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13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Группа 6</a:t>
            </a:r>
            <a:r>
              <a:rPr lang="ru-RU" sz="13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экономические и </a:t>
            </a:r>
            <a:r>
              <a:rPr lang="ru-RU" sz="13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социогуманитарные</a:t>
            </a:r>
            <a:r>
              <a:rPr lang="ru-RU" sz="13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3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направления </a:t>
            </a:r>
          </a:p>
          <a:p>
            <a:r>
              <a:rPr lang="ru-RU" sz="13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(УГСН 38,39,42,45)</a:t>
            </a:r>
            <a:endParaRPr lang="ru-RU" sz="1300" dirty="0">
              <a:solidFill>
                <a:srgbClr val="333333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963972" y="195486"/>
            <a:ext cx="962821" cy="648072"/>
          </a:xfrm>
          <a:prstGeom prst="rect">
            <a:avLst/>
          </a:prstGeom>
          <a:solidFill>
            <a:schemeClr val="accent3">
              <a:lumMod val="75000"/>
            </a:schemeClr>
          </a:solidFill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91439" rIns="91439" bIns="91439" numCol="1" spcCol="38100" rtlCol="0" anchor="ctr">
            <a:noAutofit/>
          </a:bodyPr>
          <a:lstStyle/>
          <a:p>
            <a:pPr algn="ctr" defTabSz="1828754" hangingPunct="0">
              <a:defRPr/>
            </a:pPr>
            <a:r>
              <a:rPr lang="ru-RU" sz="1400" dirty="0" smtClean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Задача 1</a:t>
            </a:r>
            <a:endParaRPr lang="ru-RU" sz="1400" dirty="0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grpSp>
        <p:nvGrpSpPr>
          <p:cNvPr id="4" name="Группа 3"/>
          <p:cNvGrpSpPr>
            <a:grpSpLocks noChangeAspect="1"/>
          </p:cNvGrpSpPr>
          <p:nvPr/>
        </p:nvGrpSpPr>
        <p:grpSpPr>
          <a:xfrm>
            <a:off x="201468" y="1635646"/>
            <a:ext cx="5345310" cy="2975686"/>
            <a:chOff x="201468" y="1635646"/>
            <a:chExt cx="5345310" cy="2975686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201468" y="1635646"/>
              <a:ext cx="5345310" cy="2975686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10" name="Надпись 2"/>
            <p:cNvSpPr txBox="1"/>
            <p:nvPr/>
          </p:nvSpPr>
          <p:spPr>
            <a:xfrm>
              <a:off x="539552" y="1644316"/>
              <a:ext cx="4723253" cy="855426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ru-RU" sz="3200" dirty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Общая подготовка</a:t>
              </a:r>
              <a:endParaRPr lang="ru-RU" sz="32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447111" y="2444822"/>
              <a:ext cx="2222281" cy="149508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13" name="Надпись 4"/>
            <p:cNvSpPr txBox="1"/>
            <p:nvPr/>
          </p:nvSpPr>
          <p:spPr>
            <a:xfrm>
              <a:off x="514696" y="2612693"/>
              <a:ext cx="2098340" cy="121025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ru-RU" sz="1800" dirty="0" smtClean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Полная унификация 1-го года обучения</a:t>
              </a:r>
              <a:endParaRPr lang="ru-RU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Надпись 9"/>
            <p:cNvSpPr txBox="1"/>
            <p:nvPr/>
          </p:nvSpPr>
          <p:spPr>
            <a:xfrm>
              <a:off x="953622" y="4083918"/>
              <a:ext cx="1053105" cy="358332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ru-RU" dirty="0">
                  <a:solidFill>
                    <a:srgbClr val="0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r>
                <a:rPr lang="ru-RU" sz="1800" dirty="0" smtClean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 год</a:t>
              </a:r>
              <a:endParaRPr lang="ru-RU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Надпись 11"/>
            <p:cNvSpPr txBox="1"/>
            <p:nvPr/>
          </p:nvSpPr>
          <p:spPr>
            <a:xfrm>
              <a:off x="3878935" y="4085626"/>
              <a:ext cx="1053105" cy="358332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ru-RU" dirty="0">
                  <a:solidFill>
                    <a:srgbClr val="0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r>
                <a:rPr lang="ru-RU" sz="1800" dirty="0" smtClean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 год</a:t>
              </a:r>
              <a:endParaRPr lang="ru-RU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Надпись 14"/>
            <p:cNvSpPr txBox="1"/>
            <p:nvPr/>
          </p:nvSpPr>
          <p:spPr>
            <a:xfrm>
              <a:off x="2655880" y="4063504"/>
              <a:ext cx="502975" cy="358332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ru-RU" sz="2400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+</a:t>
              </a:r>
              <a:endParaRPr lang="ru-RU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9" name="Прямая со стрелкой 18"/>
            <p:cNvCxnSpPr/>
            <p:nvPr/>
          </p:nvCxnSpPr>
          <p:spPr>
            <a:xfrm flipV="1">
              <a:off x="430148" y="4047311"/>
              <a:ext cx="2239244" cy="13886"/>
            </a:xfrm>
            <a:prstGeom prst="straightConnector1">
              <a:avLst/>
            </a:prstGeom>
            <a:noFill/>
            <a:ln w="50800" cap="flat">
              <a:solidFill>
                <a:schemeClr val="accent1"/>
              </a:solidFill>
              <a:prstDash val="solid"/>
              <a:round/>
              <a:headEnd type="triangle"/>
              <a:tailEnd type="triangle"/>
            </a:ln>
            <a:effectLst>
              <a:outerShdw blurRad="76200" dist="38100" dir="5400000" rotWithShape="0">
                <a:srgbClr val="000000">
                  <a:alpha val="38000"/>
                </a:srgb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23" name="Прямая со стрелкой 22"/>
            <p:cNvCxnSpPr/>
            <p:nvPr/>
          </p:nvCxnSpPr>
          <p:spPr>
            <a:xfrm flipV="1">
              <a:off x="3123762" y="4043811"/>
              <a:ext cx="2239244" cy="13886"/>
            </a:xfrm>
            <a:prstGeom prst="straightConnector1">
              <a:avLst/>
            </a:prstGeom>
            <a:noFill/>
            <a:ln w="50800" cap="flat">
              <a:solidFill>
                <a:schemeClr val="accent1"/>
              </a:solidFill>
              <a:prstDash val="solid"/>
              <a:round/>
              <a:headEnd type="triangle"/>
              <a:tailEnd type="triangle"/>
            </a:ln>
            <a:effectLst>
              <a:outerShdw blurRad="76200" dist="38100" dir="5400000" rotWithShape="0">
                <a:srgbClr val="000000">
                  <a:alpha val="38000"/>
                </a:srgb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7" name="Прямоугольник 6"/>
          <p:cNvSpPr/>
          <p:nvPr/>
        </p:nvSpPr>
        <p:spPr>
          <a:xfrm>
            <a:off x="3131840" y="2466832"/>
            <a:ext cx="2239244" cy="146430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 cap="flat">
            <a:solidFill>
              <a:schemeClr val="tx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91439" rIns="91439" bIns="91439" numCol="1" spcCol="38100" rtlCol="0" anchor="t">
            <a:spAutoFit/>
          </a:bodyPr>
          <a:lstStyle/>
          <a:p>
            <a:pPr marL="0" marR="0" indent="0" algn="l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5" name="Надпись 2"/>
          <p:cNvSpPr txBox="1"/>
          <p:nvPr/>
        </p:nvSpPr>
        <p:spPr>
          <a:xfrm>
            <a:off x="539552" y="1725863"/>
            <a:ext cx="4723253" cy="62401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32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Общая подготовка</a:t>
            </a:r>
            <a:endParaRPr lang="ru-RU" sz="32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Надпись 6"/>
          <p:cNvSpPr txBox="1"/>
          <p:nvPr/>
        </p:nvSpPr>
        <p:spPr>
          <a:xfrm>
            <a:off x="3202766" y="2580261"/>
            <a:ext cx="2088232" cy="120695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8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Унификация 2-го года обучения по квалификационной группе</a:t>
            </a:r>
            <a:endParaRPr lang="ru-RU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561930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25">
            <a:extLst>
              <a:ext uri="{FF2B5EF4-FFF2-40B4-BE49-F238E27FC236}">
                <a16:creationId xmlns="" xmlns:a16="http://schemas.microsoft.com/office/drawing/2014/main" id="{EFF6E73B-89F7-47CB-A83D-5F15A1512C58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>
          <a:xfrm>
            <a:off x="2186977" y="4826317"/>
            <a:ext cx="252776" cy="250529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pPr defTabSz="914378"/>
            <a:fld id="{86CB4B4D-7CA3-9044-876B-883B54F8677D}" type="slidenum">
              <a:rPr>
                <a:latin typeface="DINPro-Regular"/>
              </a:rPr>
              <a:pPr defTabSz="914378"/>
              <a:t>7</a:t>
            </a:fld>
            <a:endParaRPr dirty="0">
              <a:latin typeface="DINPro-Regular"/>
            </a:endParaRPr>
          </a:p>
        </p:txBody>
      </p:sp>
      <p:sp>
        <p:nvSpPr>
          <p:cNvPr id="11" name="Shape 26"/>
          <p:cNvSpPr txBox="1">
            <a:spLocks/>
          </p:cNvSpPr>
          <p:nvPr/>
        </p:nvSpPr>
        <p:spPr>
          <a:xfrm>
            <a:off x="2344610" y="195486"/>
            <a:ext cx="787230" cy="432048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0227" tIns="40226" rIns="40227" bIns="40226"/>
          <a:lstStyle>
            <a:lvl1pPr>
              <a:defRPr sz="5300">
                <a:latin typeface="DINPro-Medium"/>
                <a:ea typeface="DINPro-Medium"/>
                <a:cs typeface="DINPro-Medium"/>
                <a:sym typeface="DINPro-Medium"/>
              </a:defRPr>
            </a:lvl1pPr>
          </a:lstStyle>
          <a:p>
            <a:pPr defTabSz="804510">
              <a:defRPr/>
            </a:pPr>
            <a:r>
              <a:rPr lang="ru-RU" sz="2600" kern="0" dirty="0">
                <a:solidFill>
                  <a:srgbClr val="FFFFFF"/>
                </a:solidFill>
                <a:latin typeface="DINPro-Regular"/>
              </a:rPr>
              <a:t>1.1.</a:t>
            </a:r>
          </a:p>
        </p:txBody>
      </p:sp>
      <p:sp>
        <p:nvSpPr>
          <p:cNvPr id="5" name="Нижний колонтитул 4"/>
          <p:cNvSpPr txBox="1">
            <a:spLocks/>
          </p:cNvSpPr>
          <p:nvPr/>
        </p:nvSpPr>
        <p:spPr bwMode="auto">
          <a:xfrm>
            <a:off x="2592389" y="4840035"/>
            <a:ext cx="6565900" cy="216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lvl="0" defTabSz="803164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dirty="0">
                <a:solidFill>
                  <a:srgbClr val="898989"/>
                </a:solidFill>
                <a:latin typeface="DIN Pro Medium"/>
                <a:cs typeface="Tahoma" pitchFamily="34" charset="0"/>
                <a:sym typeface="Tahoma" pitchFamily="34" charset="0"/>
              </a:rPr>
              <a:t>Заседание ФУМО 24.00.00 от 22.09.2021 г.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278792" y="123478"/>
            <a:ext cx="648000" cy="738662"/>
          </a:xfrm>
          <a:prstGeom prst="rect">
            <a:avLst/>
          </a:prstGeom>
          <a:solidFill>
            <a:schemeClr val="bg1"/>
          </a:solidFill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91439" rIns="91439" bIns="91439" numCol="1" spcCol="38100" rtlCol="0" anchor="t">
            <a:spAutoFit/>
          </a:bodyPr>
          <a:lstStyle/>
          <a:p>
            <a:pPr defTabSz="1828754" hangingPunct="0">
              <a:defRPr/>
            </a:pPr>
            <a:endParaRPr lang="ru-RU" sz="3600" dirty="0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6" name="Shape 26"/>
          <p:cNvSpPr txBox="1">
            <a:spLocks/>
          </p:cNvSpPr>
          <p:nvPr/>
        </p:nvSpPr>
        <p:spPr>
          <a:xfrm>
            <a:off x="3150094" y="339502"/>
            <a:ext cx="5993906" cy="7288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0234" tIns="40233" rIns="40234" bIns="40233"/>
          <a:lstStyle>
            <a:lvl1pPr>
              <a:defRPr sz="5300">
                <a:latin typeface="DINPro-Medium"/>
                <a:ea typeface="DINPro-Medium"/>
                <a:cs typeface="DINPro-Medium"/>
                <a:sym typeface="DINPro-Medium"/>
              </a:defRPr>
            </a:lvl1pPr>
          </a:lstStyle>
          <a:p>
            <a:pPr defTabSz="914273">
              <a:defRPr/>
            </a:pPr>
            <a:r>
              <a:rPr lang="ru-RU" sz="2000" dirty="0" smtClean="0"/>
              <a:t>Структура Учебного плана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1274568"/>
            <a:ext cx="86409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</a:pPr>
            <a:endParaRPr lang="ru-RU" sz="14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836778608"/>
              </p:ext>
            </p:extLst>
          </p:nvPr>
        </p:nvGraphicFramePr>
        <p:xfrm>
          <a:off x="323528" y="1274568"/>
          <a:ext cx="8496944" cy="3348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55272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837194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Ядро 1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 smtClean="0">
                          <a:solidFill>
                            <a:srgbClr val="333333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обязательная часть для освоения всеми обучающимися вне зависимости от направления/специальности (по формированию УК)</a:t>
                      </a:r>
                      <a:endParaRPr lang="ru-RU" sz="16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37194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Ядро 2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solidFill>
                            <a:srgbClr val="333333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обязательная часть для освоения обучающимися в рамках одной квалификационной группы (по формированию ОПК)</a:t>
                      </a:r>
                      <a:endParaRPr lang="ru-RU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37194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База профиля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solidFill>
                            <a:srgbClr val="333333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обязательная часть для освоения обучающимися в рамках профиля/специальности (по формированию профессиональных компетенций (далее – ПК)</a:t>
                      </a:r>
                      <a:endParaRPr lang="ru-RU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37194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Элективные дисциплины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solidFill>
                            <a:srgbClr val="333333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модуль мобильности обеспечения индивидуальной</a:t>
                      </a:r>
                      <a:r>
                        <a:rPr lang="ru-RU" sz="1600" baseline="0" dirty="0" smtClean="0">
                          <a:solidFill>
                            <a:srgbClr val="333333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образовательной траектории</a:t>
                      </a:r>
                      <a:r>
                        <a:rPr lang="ru-RU" sz="1600" dirty="0" smtClean="0">
                          <a:solidFill>
                            <a:srgbClr val="333333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для освоения элективных дисциплин (по формированию дополнительных профессиональных компетенций (далее – ДПК))</a:t>
                      </a:r>
                      <a:endParaRPr lang="ru-RU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963972" y="195486"/>
            <a:ext cx="962821" cy="648072"/>
          </a:xfrm>
          <a:prstGeom prst="rect">
            <a:avLst/>
          </a:prstGeom>
          <a:solidFill>
            <a:schemeClr val="accent3">
              <a:lumMod val="75000"/>
            </a:schemeClr>
          </a:solidFill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91439" rIns="91439" bIns="91439" numCol="1" spcCol="38100" rtlCol="0" anchor="ctr">
            <a:noAutofit/>
          </a:bodyPr>
          <a:lstStyle/>
          <a:p>
            <a:pPr algn="ctr" defTabSz="1828754" hangingPunct="0">
              <a:defRPr/>
            </a:pPr>
            <a:r>
              <a:rPr lang="ru-RU" sz="1400" dirty="0" smtClean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Задача 1</a:t>
            </a:r>
            <a:endParaRPr lang="ru-RU" sz="1400" dirty="0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21059416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25">
            <a:extLst>
              <a:ext uri="{FF2B5EF4-FFF2-40B4-BE49-F238E27FC236}">
                <a16:creationId xmlns="" xmlns:a16="http://schemas.microsoft.com/office/drawing/2014/main" id="{EFF6E73B-89F7-47CB-A83D-5F15A1512C58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>
          <a:xfrm>
            <a:off x="2186977" y="4826317"/>
            <a:ext cx="252776" cy="250529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pPr defTabSz="914378"/>
            <a:fld id="{86CB4B4D-7CA3-9044-876B-883B54F8677D}" type="slidenum">
              <a:rPr>
                <a:latin typeface="DINPro-Regular"/>
              </a:rPr>
              <a:pPr defTabSz="914378"/>
              <a:t>8</a:t>
            </a:fld>
            <a:endParaRPr dirty="0">
              <a:latin typeface="DINPro-Regular"/>
            </a:endParaRPr>
          </a:p>
        </p:txBody>
      </p:sp>
      <p:sp>
        <p:nvSpPr>
          <p:cNvPr id="11" name="Shape 26"/>
          <p:cNvSpPr txBox="1">
            <a:spLocks/>
          </p:cNvSpPr>
          <p:nvPr/>
        </p:nvSpPr>
        <p:spPr>
          <a:xfrm>
            <a:off x="2344610" y="195486"/>
            <a:ext cx="787230" cy="432048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0227" tIns="40226" rIns="40227" bIns="40226"/>
          <a:lstStyle>
            <a:lvl1pPr>
              <a:defRPr sz="5300">
                <a:latin typeface="DINPro-Medium"/>
                <a:ea typeface="DINPro-Medium"/>
                <a:cs typeface="DINPro-Medium"/>
                <a:sym typeface="DINPro-Medium"/>
              </a:defRPr>
            </a:lvl1pPr>
          </a:lstStyle>
          <a:p>
            <a:pPr defTabSz="804510">
              <a:defRPr/>
            </a:pPr>
            <a:r>
              <a:rPr lang="ru-RU" sz="2600" kern="0" dirty="0">
                <a:solidFill>
                  <a:srgbClr val="FFFFFF"/>
                </a:solidFill>
                <a:latin typeface="DINPro-Regular"/>
              </a:rPr>
              <a:t>1.1.</a:t>
            </a:r>
          </a:p>
        </p:txBody>
      </p:sp>
      <p:sp>
        <p:nvSpPr>
          <p:cNvPr id="5" name="Нижний колонтитул 4"/>
          <p:cNvSpPr txBox="1">
            <a:spLocks/>
          </p:cNvSpPr>
          <p:nvPr/>
        </p:nvSpPr>
        <p:spPr bwMode="auto">
          <a:xfrm>
            <a:off x="2592389" y="4840035"/>
            <a:ext cx="6565900" cy="216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lvl="0" defTabSz="803164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dirty="0">
                <a:solidFill>
                  <a:srgbClr val="898989"/>
                </a:solidFill>
                <a:latin typeface="DIN Pro Medium"/>
                <a:cs typeface="Tahoma" pitchFamily="34" charset="0"/>
                <a:sym typeface="Tahoma" pitchFamily="34" charset="0"/>
              </a:rPr>
              <a:t>Заседание ФУМО 24.00.00 от 22.09.2021 г.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278792" y="123478"/>
            <a:ext cx="648000" cy="738662"/>
          </a:xfrm>
          <a:prstGeom prst="rect">
            <a:avLst/>
          </a:prstGeom>
          <a:solidFill>
            <a:schemeClr val="bg1"/>
          </a:solidFill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91439" rIns="91439" bIns="91439" numCol="1" spcCol="38100" rtlCol="0" anchor="t">
            <a:spAutoFit/>
          </a:bodyPr>
          <a:lstStyle/>
          <a:p>
            <a:pPr defTabSz="1828754" hangingPunct="0">
              <a:defRPr/>
            </a:pPr>
            <a:endParaRPr lang="ru-RU" sz="3600" dirty="0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6" name="Shape 26"/>
          <p:cNvSpPr txBox="1">
            <a:spLocks/>
          </p:cNvSpPr>
          <p:nvPr/>
        </p:nvSpPr>
        <p:spPr>
          <a:xfrm>
            <a:off x="3131840" y="411177"/>
            <a:ext cx="5993906" cy="6673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0234" tIns="40233" rIns="40234" bIns="40233"/>
          <a:lstStyle>
            <a:lvl1pPr>
              <a:defRPr sz="5300">
                <a:latin typeface="DINPro-Medium"/>
                <a:ea typeface="DINPro-Medium"/>
                <a:cs typeface="DINPro-Medium"/>
                <a:sym typeface="DINPro-Medium"/>
              </a:defRPr>
            </a:lvl1pPr>
          </a:lstStyle>
          <a:p>
            <a:pPr defTabSz="914273">
              <a:defRPr/>
            </a:pPr>
            <a:r>
              <a:rPr lang="ru-RU" sz="2000" dirty="0" smtClean="0">
                <a:sym typeface="Tahoma"/>
              </a:rPr>
              <a:t>Полная </a:t>
            </a:r>
            <a:r>
              <a:rPr lang="ru-RU" sz="2000" dirty="0">
                <a:sym typeface="Tahoma"/>
              </a:rPr>
              <a:t>унификация 1-го года обучения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1274568"/>
            <a:ext cx="86409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</a:pPr>
            <a:endParaRPr lang="ru-RU" sz="14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3" y="1168288"/>
            <a:ext cx="2288190" cy="3293207"/>
          </a:xfrm>
          <a:prstGeom prst="rect">
            <a:avLst/>
          </a:prstGeom>
          <a:noFill/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91439" rIns="91439" bIns="91439" numCol="1" spcCol="38100" rtlCol="0" anchor="t">
            <a:spAutoFit/>
          </a:bodyPr>
          <a:lstStyle/>
          <a:p>
            <a:pPr marR="0" algn="l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ru-RU" sz="1400" b="1" u="sng" dirty="0" smtClean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Обеспечивает: </a:t>
            </a:r>
          </a:p>
          <a:p>
            <a:pPr marL="285750" marR="0" indent="-285750" algn="l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Tahoma" panose="020B0604030504040204" pitchFamily="34" charset="0"/>
              <a:buChar char="−"/>
              <a:tabLst/>
            </a:pPr>
            <a:endParaRPr lang="ru-RU" sz="1400" dirty="0" smtClean="0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285750" marR="0" indent="-285750" algn="l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Tahoma" panose="020B0604030504040204" pitchFamily="34" charset="0"/>
              <a:buChar char="−"/>
              <a:tabLst/>
            </a:pPr>
            <a:r>
              <a:rPr kumimoji="0" lang="ru-RU" sz="14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Имидж Университета</a:t>
            </a:r>
          </a:p>
          <a:p>
            <a:pPr marL="285750" marR="0" indent="-285750" algn="l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Tahoma" panose="020B0604030504040204" pitchFamily="34" charset="0"/>
              <a:buChar char="−"/>
              <a:tabLst/>
            </a:pPr>
            <a:r>
              <a:rPr lang="ru-RU" sz="1400" dirty="0" smtClean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Адаптация студента к новой среде</a:t>
            </a:r>
          </a:p>
          <a:p>
            <a:pPr marL="285750" marR="0" indent="-285750" algn="l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Tahoma" panose="020B0604030504040204" pitchFamily="34" charset="0"/>
              <a:buChar char="−"/>
              <a:tabLst/>
            </a:pPr>
            <a:r>
              <a:rPr kumimoji="0" lang="ru-RU" sz="14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Знакомство с областями профессиональной деятельности</a:t>
            </a:r>
          </a:p>
          <a:p>
            <a:pPr marL="285750" marR="0" indent="-285750" algn="l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Tahoma" panose="020B0604030504040204" pitchFamily="34" charset="0"/>
              <a:buChar char="−"/>
              <a:tabLst/>
            </a:pPr>
            <a:r>
              <a:rPr lang="ru-RU" sz="1400" dirty="0" smtClean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Освоение компетенций на уровне «</a:t>
            </a:r>
            <a:r>
              <a:rPr lang="ru-RU" sz="1400" b="1" i="1" dirty="0" smtClean="0">
                <a:sym typeface="Tahoma"/>
              </a:rPr>
              <a:t>Имеет представление о</a:t>
            </a:r>
            <a:r>
              <a:rPr lang="ru-RU" sz="1400" dirty="0" smtClean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…»</a:t>
            </a:r>
            <a:endParaRPr kumimoji="0" lang="ru-RU" sz="1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graphicFrame>
        <p:nvGraphicFramePr>
          <p:cNvPr id="9" name="Таблица 8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164448879"/>
              </p:ext>
            </p:extLst>
          </p:nvPr>
        </p:nvGraphicFramePr>
        <p:xfrm>
          <a:off x="2467703" y="1149707"/>
          <a:ext cx="5560681" cy="35730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097">
                  <a:extLst>
                    <a:ext uri="{9D8B030D-6E8A-4147-A177-3AD203B41FA5}">
                      <a16:colId xmlns="" xmlns:a16="http://schemas.microsoft.com/office/drawing/2014/main" val="3318515071"/>
                    </a:ext>
                  </a:extLst>
                </a:gridCol>
                <a:gridCol w="2664296">
                  <a:extLst>
                    <a:ext uri="{9D8B030D-6E8A-4147-A177-3AD203B41FA5}">
                      <a16:colId xmlns="" xmlns:a16="http://schemas.microsoft.com/office/drawing/2014/main" val="2278715820"/>
                    </a:ext>
                  </a:extLst>
                </a:gridCol>
                <a:gridCol w="2592288">
                  <a:extLst>
                    <a:ext uri="{9D8B030D-6E8A-4147-A177-3AD203B41FA5}">
                      <a16:colId xmlns="" xmlns:a16="http://schemas.microsoft.com/office/drawing/2014/main" val="229571498"/>
                    </a:ext>
                  </a:extLst>
                </a:gridCol>
              </a:tblGrid>
              <a:tr h="139494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З.е</a:t>
                      </a:r>
                      <a:r>
                        <a:rPr lang="ru-RU" sz="700" u="none" strike="noStrike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0" marR="6450" marT="64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 семестр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0" marR="6450" marT="64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 семестр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0" marR="6450" marT="64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91894985"/>
                  </a:ext>
                </a:extLst>
              </a:tr>
              <a:tr h="1098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0" marR="6450" marT="64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История (3)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0" marR="6450" marT="6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Базовый экономический </a:t>
                      </a:r>
                      <a:r>
                        <a:rPr lang="ru-RU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блок (2)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0" marR="6450" marT="6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21457480"/>
                  </a:ext>
                </a:extLst>
              </a:tr>
              <a:tr h="1098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0" marR="6450" marT="64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56908048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0" marR="6450" marT="64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96691526"/>
                  </a:ext>
                </a:extLst>
              </a:tr>
              <a:tr h="78951">
                <a:tc vMerge="1">
                  <a:txBody>
                    <a:bodyPr/>
                    <a:lstStyle/>
                    <a:p>
                      <a:pPr algn="r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0" marR="6450" marT="6450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Правоведение (2)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0" marR="6450" marT="6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10475035"/>
                  </a:ext>
                </a:extLst>
              </a:tr>
              <a:tr h="1098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7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0" marR="6450" marT="64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Культурология/</a:t>
                      </a:r>
                      <a:r>
                        <a:rPr lang="ru-RU" sz="10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Русс.яз.и</a:t>
                      </a:r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00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культ.речи</a:t>
                      </a:r>
                      <a:r>
                        <a:rPr lang="ru-RU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(2)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0" marR="6450" marT="6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87570990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0" marR="6450" marT="64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1263893"/>
                  </a:ext>
                </a:extLst>
              </a:tr>
              <a:tr h="78951">
                <a:tc vMerge="1">
                  <a:txBody>
                    <a:bodyPr/>
                    <a:lstStyle/>
                    <a:p>
                      <a:pPr algn="r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0" marR="6450" marT="6450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Философия (3)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0" marR="6450" marT="6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40290089"/>
                  </a:ext>
                </a:extLst>
              </a:tr>
              <a:tr h="1098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7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0" marR="6450" marT="64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Иностр.яз</a:t>
                      </a:r>
                      <a:r>
                        <a:rPr lang="ru-RU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. (2)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0" marR="6450" marT="6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42418539"/>
                  </a:ext>
                </a:extLst>
              </a:tr>
              <a:tr h="1098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0" marR="6450" marT="64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8027163"/>
                  </a:ext>
                </a:extLst>
              </a:tr>
              <a:tr h="1098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7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0" marR="6450" marT="64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Базовый </a:t>
                      </a:r>
                      <a:r>
                        <a:rPr lang="ru-RU" sz="100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математичекий</a:t>
                      </a:r>
                      <a:r>
                        <a:rPr lang="ru-RU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блок 1</a:t>
                      </a:r>
                    </a:p>
                    <a:p>
                      <a:pPr algn="ctr" fontAlgn="ctr"/>
                      <a:r>
                        <a:rPr lang="ru-RU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ru-RU" sz="10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Лин.ал</a:t>
                      </a:r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. (4)+ </a:t>
                      </a:r>
                      <a:r>
                        <a:rPr lang="ru-RU" sz="10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мат.ан</a:t>
                      </a:r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.(4))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0" marR="6450" marT="6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Иностр.яз</a:t>
                      </a:r>
                      <a:r>
                        <a:rPr lang="ru-RU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. (2)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0" marR="6450" marT="6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74467156"/>
                  </a:ext>
                </a:extLst>
              </a:tr>
              <a:tr h="1098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0" marR="6450" marT="64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88563090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0" marR="6450" marT="64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24268582"/>
                  </a:ext>
                </a:extLst>
              </a:tr>
              <a:tr h="78951">
                <a:tc vMerge="1">
                  <a:txBody>
                    <a:bodyPr/>
                    <a:lstStyle/>
                    <a:p>
                      <a:pPr algn="r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0" marR="6450" marT="6450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marL="0" marR="0" indent="0" algn="ctr" defTabSz="804652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Базовый </a:t>
                      </a:r>
                      <a:r>
                        <a:rPr lang="ru-RU" sz="100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математичекий</a:t>
                      </a:r>
                      <a:r>
                        <a:rPr lang="ru-RU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блок 1</a:t>
                      </a:r>
                    </a:p>
                    <a:p>
                      <a:pPr algn="ctr" fontAlgn="ctr"/>
                      <a:r>
                        <a:rPr lang="ru-RU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ru-RU" sz="10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мат.ан</a:t>
                      </a:r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. (4))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0" marR="6450" marT="6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65235786"/>
                  </a:ext>
                </a:extLst>
              </a:tr>
              <a:tr h="1098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0" marR="6450" marT="64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34220714"/>
                  </a:ext>
                </a:extLst>
              </a:tr>
              <a:tr h="1098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0" marR="6450" marT="64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8849355"/>
                  </a:ext>
                </a:extLst>
              </a:tr>
              <a:tr h="1098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0" marR="6450" marT="64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27319462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0" marR="6450" marT="64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97860037"/>
                  </a:ext>
                </a:extLst>
              </a:tr>
              <a:tr h="78951">
                <a:tc vMerge="1">
                  <a:txBody>
                    <a:bodyPr/>
                    <a:lstStyle/>
                    <a:p>
                      <a:pPr algn="r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0" marR="6450" marT="6450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Базовый физический блок 1 (физика (3))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0" marR="6450" marT="6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94579408"/>
                  </a:ext>
                </a:extLst>
              </a:tr>
              <a:tr h="1098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0" marR="6450" marT="64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07528328"/>
                  </a:ext>
                </a:extLst>
              </a:tr>
              <a:tr h="1098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ru-RU" sz="7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0" marR="6450" marT="64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Базовый физический блок 1 (физика (3))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0" marR="6450" marT="6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35749075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0" marR="6450" marT="64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5629346"/>
                  </a:ext>
                </a:extLst>
              </a:tr>
              <a:tr h="78951">
                <a:tc vMerge="1">
                  <a:txBody>
                    <a:bodyPr/>
                    <a:lstStyle/>
                    <a:p>
                      <a:pPr algn="r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0" marR="6450" marT="6450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Базовый блок </a:t>
                      </a:r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информационных технологий (алгоритм. яз. (3))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0" marR="6450" marT="6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18483394"/>
                  </a:ext>
                </a:extLst>
              </a:tr>
              <a:tr h="1098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0" marR="6450" marT="64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63009209"/>
                  </a:ext>
                </a:extLst>
              </a:tr>
              <a:tr h="1098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ru-RU" sz="7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0" marR="6450" marT="64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>
                        <a:lnSpc>
                          <a:spcPct val="70000"/>
                        </a:lnSpc>
                      </a:pPr>
                      <a:r>
                        <a:rPr lang="ru-RU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Базовый блок </a:t>
                      </a:r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информационных технологий (</a:t>
                      </a:r>
                      <a:r>
                        <a:rPr lang="ru-RU" sz="10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теор.основы</a:t>
                      </a:r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0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информатики+алгоритм.яз</a:t>
                      </a:r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. (4))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0" marR="6450" marT="6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40774799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0" marR="6450" marT="64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68457382"/>
                  </a:ext>
                </a:extLst>
              </a:tr>
              <a:tr h="78951">
                <a:tc vMerge="1">
                  <a:txBody>
                    <a:bodyPr/>
                    <a:lstStyle/>
                    <a:p>
                      <a:pPr algn="r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0" marR="6450" marT="6450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indent="0" algn="ctr" defTabSz="804652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Базовый инженерный блок 1 (</a:t>
                      </a:r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инж.мод.3</a:t>
                      </a:r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d (2))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0" marR="6450" marT="6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39441152"/>
                  </a:ext>
                </a:extLst>
              </a:tr>
              <a:tr h="1098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0" marR="6450" marT="64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92601130"/>
                  </a:ext>
                </a:extLst>
              </a:tr>
              <a:tr h="113491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0" marR="6450" marT="64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0498622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r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0" marR="6450" marT="6450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Вариативный </a:t>
                      </a:r>
                      <a:r>
                        <a:rPr lang="ru-RU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блок (3)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0" marR="6450" marT="6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71155066"/>
                  </a:ext>
                </a:extLst>
              </a:tr>
              <a:tr h="1098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0" marR="6450" marT="64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lnSpc>
                          <a:spcPct val="70000"/>
                        </a:lnSpc>
                      </a:pPr>
                      <a:r>
                        <a:rPr lang="ru-RU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Базовый инженерный </a:t>
                      </a:r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блок </a:t>
                      </a:r>
                      <a:r>
                        <a:rPr lang="ru-RU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 </a:t>
                      </a:r>
                    </a:p>
                    <a:p>
                      <a:pPr algn="ctr" fontAlgn="ctr">
                        <a:lnSpc>
                          <a:spcPct val="70000"/>
                        </a:lnSpc>
                      </a:pPr>
                      <a:r>
                        <a:rPr lang="ru-RU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ru-RU" sz="100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инж.граф</a:t>
                      </a:r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. и </a:t>
                      </a:r>
                      <a:r>
                        <a:rPr lang="ru-RU" sz="10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начерт.геом</a:t>
                      </a:r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. (2))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0" marR="6450" marT="6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51549179"/>
                  </a:ext>
                </a:extLst>
              </a:tr>
              <a:tr h="116478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0" marR="6450" marT="64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53449003"/>
                  </a:ext>
                </a:extLst>
              </a:tr>
              <a:tr h="382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ru-RU" sz="7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0" marR="6450" marT="64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Введение в АРКТ (2)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0" marR="6450" marT="6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lnSpc>
                          <a:spcPct val="70000"/>
                        </a:lnSpc>
                      </a:pPr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Введение в профессиональную деятельность (Вариативная учебная практика</a:t>
                      </a:r>
                      <a:r>
                        <a:rPr lang="ru-RU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) (2)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0" marR="6450" marT="6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46466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0" marR="6450" marT="64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18308204"/>
                  </a:ext>
                </a:extLst>
              </a:tr>
              <a:tr h="1098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ru-RU" sz="7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0" marR="6450" marT="64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Вариативный </a:t>
                      </a:r>
                      <a:r>
                        <a:rPr lang="ru-RU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блок (4)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0" marR="6450" marT="6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Базовая учебная практика (4)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0" marR="6450" marT="6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32007088"/>
                  </a:ext>
                </a:extLst>
              </a:tr>
              <a:tr h="1098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0" marR="6450" marT="64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51814603"/>
                  </a:ext>
                </a:extLst>
              </a:tr>
              <a:tr h="1098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0" marR="6450" marT="64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33898583"/>
                  </a:ext>
                </a:extLst>
              </a:tr>
              <a:tr h="1098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0" marR="6450" marT="64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65243723"/>
                  </a:ext>
                </a:extLst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251456301"/>
              </p:ext>
            </p:extLst>
          </p:nvPr>
        </p:nvGraphicFramePr>
        <p:xfrm>
          <a:off x="8142137" y="1347614"/>
          <a:ext cx="894360" cy="173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43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432910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solidFill>
                            <a:schemeClr val="tx1"/>
                          </a:solidFill>
                        </a:rPr>
                        <a:t>Ядро 1</a:t>
                      </a:r>
                      <a:endParaRPr lang="ru-RU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32910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solidFill>
                            <a:schemeClr val="tx1"/>
                          </a:solidFill>
                        </a:rPr>
                        <a:t>Ядро 2</a:t>
                      </a:r>
                      <a:endParaRPr lang="ru-RU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32910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solidFill>
                            <a:schemeClr val="tx1"/>
                          </a:solidFill>
                        </a:rPr>
                        <a:t>База профиля</a:t>
                      </a:r>
                      <a:endParaRPr lang="ru-RU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32910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solidFill>
                            <a:schemeClr val="tx1"/>
                          </a:solidFill>
                        </a:rPr>
                        <a:t>Элективные дисциплины</a:t>
                      </a:r>
                      <a:endParaRPr lang="ru-RU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963972" y="195486"/>
            <a:ext cx="962821" cy="648072"/>
          </a:xfrm>
          <a:prstGeom prst="rect">
            <a:avLst/>
          </a:prstGeom>
          <a:solidFill>
            <a:schemeClr val="accent3">
              <a:lumMod val="75000"/>
            </a:schemeClr>
          </a:solidFill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91439" rIns="91439" bIns="91439" numCol="1" spcCol="38100" rtlCol="0" anchor="ctr">
            <a:noAutofit/>
          </a:bodyPr>
          <a:lstStyle/>
          <a:p>
            <a:pPr algn="ctr" defTabSz="1828754" hangingPunct="0">
              <a:defRPr/>
            </a:pPr>
            <a:r>
              <a:rPr lang="ru-RU" sz="1400" dirty="0" smtClean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Задача 1</a:t>
            </a:r>
            <a:endParaRPr lang="ru-RU" sz="1400" dirty="0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09338912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25">
            <a:extLst>
              <a:ext uri="{FF2B5EF4-FFF2-40B4-BE49-F238E27FC236}">
                <a16:creationId xmlns="" xmlns:a16="http://schemas.microsoft.com/office/drawing/2014/main" id="{EFF6E73B-89F7-47CB-A83D-5F15A1512C58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>
          <a:xfrm>
            <a:off x="2186977" y="4826317"/>
            <a:ext cx="252776" cy="250529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pPr defTabSz="914378"/>
            <a:fld id="{86CB4B4D-7CA3-9044-876B-883B54F8677D}" type="slidenum">
              <a:rPr>
                <a:latin typeface="DINPro-Regular"/>
              </a:rPr>
              <a:pPr defTabSz="914378"/>
              <a:t>9</a:t>
            </a:fld>
            <a:endParaRPr dirty="0">
              <a:latin typeface="DINPro-Regular"/>
            </a:endParaRPr>
          </a:p>
        </p:txBody>
      </p:sp>
      <p:sp>
        <p:nvSpPr>
          <p:cNvPr id="11" name="Shape 26"/>
          <p:cNvSpPr txBox="1">
            <a:spLocks/>
          </p:cNvSpPr>
          <p:nvPr/>
        </p:nvSpPr>
        <p:spPr>
          <a:xfrm>
            <a:off x="2344610" y="195486"/>
            <a:ext cx="787230" cy="432048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0227" tIns="40226" rIns="40227" bIns="40226"/>
          <a:lstStyle>
            <a:lvl1pPr>
              <a:defRPr sz="5300">
                <a:latin typeface="DINPro-Medium"/>
                <a:ea typeface="DINPro-Medium"/>
                <a:cs typeface="DINPro-Medium"/>
                <a:sym typeface="DINPro-Medium"/>
              </a:defRPr>
            </a:lvl1pPr>
          </a:lstStyle>
          <a:p>
            <a:pPr defTabSz="804510">
              <a:defRPr/>
            </a:pPr>
            <a:r>
              <a:rPr lang="ru-RU" sz="2600" kern="0" dirty="0">
                <a:solidFill>
                  <a:srgbClr val="FFFFFF"/>
                </a:solidFill>
                <a:latin typeface="DINPro-Regular"/>
              </a:rPr>
              <a:t>1.1.</a:t>
            </a:r>
          </a:p>
        </p:txBody>
      </p:sp>
      <p:sp>
        <p:nvSpPr>
          <p:cNvPr id="5" name="Нижний колонтитул 4"/>
          <p:cNvSpPr txBox="1">
            <a:spLocks/>
          </p:cNvSpPr>
          <p:nvPr/>
        </p:nvSpPr>
        <p:spPr bwMode="auto">
          <a:xfrm>
            <a:off x="2592389" y="4840035"/>
            <a:ext cx="6565900" cy="216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lvl="0" defTabSz="803164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dirty="0">
                <a:solidFill>
                  <a:srgbClr val="898989"/>
                </a:solidFill>
                <a:latin typeface="DIN Pro Medium"/>
                <a:cs typeface="Tahoma" pitchFamily="34" charset="0"/>
                <a:sym typeface="Tahoma" pitchFamily="34" charset="0"/>
              </a:rPr>
              <a:t>Заседание ФУМО 24.00.00 от 22.09.2021 г.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278792" y="123478"/>
            <a:ext cx="648000" cy="738662"/>
          </a:xfrm>
          <a:prstGeom prst="rect">
            <a:avLst/>
          </a:prstGeom>
          <a:solidFill>
            <a:schemeClr val="bg1"/>
          </a:solidFill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91439" rIns="91439" bIns="91439" numCol="1" spcCol="38100" rtlCol="0" anchor="t">
            <a:spAutoFit/>
          </a:bodyPr>
          <a:lstStyle/>
          <a:p>
            <a:pPr defTabSz="1828754" hangingPunct="0">
              <a:defRPr/>
            </a:pPr>
            <a:endParaRPr lang="ru-RU" sz="3600" dirty="0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1274568"/>
            <a:ext cx="86409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</a:pPr>
            <a:endParaRPr lang="ru-RU" sz="14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71" name="Группа 70"/>
          <p:cNvGrpSpPr>
            <a:grpSpLocks noChangeAspect="1"/>
          </p:cNvGrpSpPr>
          <p:nvPr/>
        </p:nvGrpSpPr>
        <p:grpSpPr>
          <a:xfrm>
            <a:off x="842683" y="1148820"/>
            <a:ext cx="6376192" cy="3648766"/>
            <a:chOff x="842683" y="1148820"/>
            <a:chExt cx="6376192" cy="3648766"/>
          </a:xfrm>
        </p:grpSpPr>
        <p:sp>
          <p:nvSpPr>
            <p:cNvPr id="10" name="TextBox 9">
              <a:extLst>
                <a:ext uri="{FF2B5EF4-FFF2-40B4-BE49-F238E27FC236}">
                  <a16:creationId xmlns="" xmlns:a16="http://schemas.microsoft.com/office/drawing/2014/main" id="{D67F7AC1-7206-C940-81CF-B73B6C0DB748}"/>
                </a:ext>
              </a:extLst>
            </p:cNvPr>
            <p:cNvSpPr txBox="1">
              <a:spLocks/>
            </p:cNvSpPr>
            <p:nvPr/>
          </p:nvSpPr>
          <p:spPr>
            <a:xfrm>
              <a:off x="850790" y="1509174"/>
              <a:ext cx="3306502" cy="49335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ru-RU" sz="1200" dirty="0" smtClean="0"/>
                <a:t>Группа 1</a:t>
              </a:r>
              <a:r>
                <a:rPr lang="ru-RU" sz="1200" dirty="0"/>
                <a:t>. </a:t>
              </a:r>
              <a:r>
                <a:rPr lang="ru-RU" sz="1200" dirty="0" smtClean="0"/>
                <a:t>Конструкторские и технологические направления</a:t>
              </a:r>
              <a:endPara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="" xmlns:a16="http://schemas.microsoft.com/office/drawing/2014/main" id="{2D18757A-A703-CE48-BBB8-318DEB808A21}"/>
                </a:ext>
              </a:extLst>
            </p:cNvPr>
            <p:cNvSpPr txBox="1"/>
            <p:nvPr/>
          </p:nvSpPr>
          <p:spPr>
            <a:xfrm>
              <a:off x="842684" y="2695444"/>
              <a:ext cx="3306501" cy="365073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>
              <a:defPPr>
                <a:defRPr lang="ru-RU"/>
              </a:defPPr>
              <a:lvl1pPr>
                <a:defRPr sz="1100"/>
              </a:lvl1pPr>
            </a:lstStyle>
            <a:p>
              <a:r>
                <a:rPr lang="ru-RU" sz="1200" dirty="0" smtClean="0"/>
                <a:t>Группа 3. Физико-математические направления</a:t>
              </a:r>
              <a:endParaRPr lang="ru-RU" sz="1200" dirty="0"/>
            </a:p>
          </p:txBody>
        </p:sp>
        <p:sp>
          <p:nvSpPr>
            <p:cNvPr id="13" name="TextBox 12">
              <a:extLst>
                <a:ext uri="{FF2B5EF4-FFF2-40B4-BE49-F238E27FC236}">
                  <a16:creationId xmlns="" xmlns:a16="http://schemas.microsoft.com/office/drawing/2014/main" id="{8B5A46CF-286B-A74D-92DC-6A604E76B57B}"/>
                </a:ext>
              </a:extLst>
            </p:cNvPr>
            <p:cNvSpPr txBox="1"/>
            <p:nvPr/>
          </p:nvSpPr>
          <p:spPr>
            <a:xfrm>
              <a:off x="842683" y="2080050"/>
              <a:ext cx="3305718" cy="526189"/>
            </a:xfrm>
            <a:prstGeom prst="rect">
              <a:avLst/>
            </a:prstGeom>
            <a:solidFill>
              <a:schemeClr val="bg1"/>
            </a:solidFill>
            <a:ln w="254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0"/>
                </a:spcAft>
              </a:pPr>
              <a:r>
                <a:rPr lang="ru-RU" sz="1200" dirty="0" smtClean="0"/>
                <a:t>Группа 2. Проектные и системотехнические направления</a:t>
              </a:r>
              <a:endPara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="" xmlns:a16="http://schemas.microsoft.com/office/drawing/2014/main" id="{992A15BF-E8F8-4943-B0F2-63F47DC78E8B}"/>
                </a:ext>
              </a:extLst>
            </p:cNvPr>
            <p:cNvSpPr txBox="1"/>
            <p:nvPr/>
          </p:nvSpPr>
          <p:spPr>
            <a:xfrm>
              <a:off x="5643190" y="2471863"/>
              <a:ext cx="1565849" cy="487569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0"/>
                </a:spcAft>
              </a:pPr>
              <a:r>
                <a:rPr lang="ru-RU" sz="1200" dirty="0"/>
                <a:t>12 УГСН Приборостроение</a:t>
              </a:r>
              <a:endPara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="" xmlns:a16="http://schemas.microsoft.com/office/drawing/2014/main" id="{1EC7283E-B608-D74E-BD45-27F1BF1F0B7E}"/>
                </a:ext>
              </a:extLst>
            </p:cNvPr>
            <p:cNvSpPr txBox="1"/>
            <p:nvPr/>
          </p:nvSpPr>
          <p:spPr>
            <a:xfrm>
              <a:off x="5642863" y="1432883"/>
              <a:ext cx="1565849" cy="88280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>
                <a:lnSpc>
                  <a:spcPct val="107000"/>
                </a:lnSpc>
              </a:pPr>
              <a:r>
                <a:rPr lang="ru-RU" sz="1200" dirty="0"/>
                <a:t>11 УГСН Электроника, радиотехника и системы связи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="" xmlns:a16="http://schemas.microsoft.com/office/drawing/2014/main" id="{3F2C0F8F-F0E3-0F4E-A368-D0EE461EBCB5}"/>
                </a:ext>
              </a:extLst>
            </p:cNvPr>
            <p:cNvSpPr txBox="1"/>
            <p:nvPr/>
          </p:nvSpPr>
          <p:spPr>
            <a:xfrm>
              <a:off x="5653026" y="3138204"/>
              <a:ext cx="1565849" cy="95500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>
              <a:defPPr>
                <a:defRPr lang="ru-RU"/>
              </a:defPPr>
              <a:lvl1pPr>
                <a:lnSpc>
                  <a:spcPct val="107000"/>
                </a:lnSpc>
                <a:spcAft>
                  <a:spcPts val="0"/>
                </a:spcAft>
                <a:defRPr sz="1100"/>
              </a:lvl1pPr>
            </a:lstStyle>
            <a:p>
              <a:r>
                <a:rPr lang="ru-RU" sz="1200" dirty="0"/>
                <a:t>24 УГСН</a:t>
              </a:r>
              <a:r>
                <a:rPr lang="en-US" sz="1200" dirty="0"/>
                <a:t> </a:t>
              </a:r>
              <a:r>
                <a:rPr lang="ru-RU" sz="1200" dirty="0"/>
                <a:t>Авиационная и ракетно-космическая техника</a:t>
              </a:r>
            </a:p>
            <a:p>
              <a:endParaRPr lang="ru-RU" sz="1200" dirty="0"/>
            </a:p>
          </p:txBody>
        </p:sp>
        <p:sp>
          <p:nvSpPr>
            <p:cNvPr id="19" name="TextBox 18">
              <a:extLst>
                <a:ext uri="{FF2B5EF4-FFF2-40B4-BE49-F238E27FC236}">
                  <a16:creationId xmlns="" xmlns:a16="http://schemas.microsoft.com/office/drawing/2014/main" id="{7F402BC3-8137-FC48-AFEF-E933285CC39D}"/>
                </a:ext>
              </a:extLst>
            </p:cNvPr>
            <p:cNvSpPr txBox="1"/>
            <p:nvPr/>
          </p:nvSpPr>
          <p:spPr>
            <a:xfrm>
              <a:off x="6285637" y="2202415"/>
              <a:ext cx="29046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200" dirty="0"/>
                <a:t>…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="" xmlns:a16="http://schemas.microsoft.com/office/drawing/2014/main" id="{7A00C415-1F5C-C343-A0FA-8A5BF3331966}"/>
                </a:ext>
              </a:extLst>
            </p:cNvPr>
            <p:cNvSpPr txBox="1"/>
            <p:nvPr/>
          </p:nvSpPr>
          <p:spPr>
            <a:xfrm>
              <a:off x="6280555" y="2893338"/>
              <a:ext cx="29046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200" dirty="0"/>
                <a:t>…</a:t>
              </a:r>
            </a:p>
          </p:txBody>
        </p:sp>
        <p:cxnSp>
          <p:nvCxnSpPr>
            <p:cNvPr id="21" name="Прямая со стрелкой 20">
              <a:extLst>
                <a:ext uri="{FF2B5EF4-FFF2-40B4-BE49-F238E27FC236}">
                  <a16:creationId xmlns="" xmlns:a16="http://schemas.microsoft.com/office/drawing/2014/main" id="{AAAE6267-7BB9-F545-B989-B1C1BB4AFC0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453549" y="2804235"/>
              <a:ext cx="0" cy="1485548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>
              <a:extLst>
                <a:ext uri="{FF2B5EF4-FFF2-40B4-BE49-F238E27FC236}">
                  <a16:creationId xmlns="" xmlns:a16="http://schemas.microsoft.com/office/drawing/2014/main" id="{88218398-F4F1-AC4F-AEF9-41B8D63E1D06}"/>
                </a:ext>
              </a:extLst>
            </p:cNvPr>
            <p:cNvSpPr txBox="1"/>
            <p:nvPr/>
          </p:nvSpPr>
          <p:spPr>
            <a:xfrm>
              <a:off x="4223148" y="4289783"/>
              <a:ext cx="14522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dirty="0"/>
                <a:t>Осознанный выбор УГСН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="" xmlns:a16="http://schemas.microsoft.com/office/drawing/2014/main" id="{7D71A4A7-63C7-2847-8662-8C9F3D50A064}"/>
                </a:ext>
              </a:extLst>
            </p:cNvPr>
            <p:cNvSpPr txBox="1"/>
            <p:nvPr/>
          </p:nvSpPr>
          <p:spPr>
            <a:xfrm>
              <a:off x="850790" y="1148820"/>
              <a:ext cx="82657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200" dirty="0"/>
                <a:t>1 семестр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="" xmlns:a16="http://schemas.microsoft.com/office/drawing/2014/main" id="{DA0028AE-62B8-2240-A817-D4EE06B3EAF5}"/>
                </a:ext>
              </a:extLst>
            </p:cNvPr>
            <p:cNvSpPr txBox="1"/>
            <p:nvPr/>
          </p:nvSpPr>
          <p:spPr>
            <a:xfrm>
              <a:off x="5599214" y="1160504"/>
              <a:ext cx="82657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200" dirty="0"/>
                <a:t>3 семестр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="" xmlns:a16="http://schemas.microsoft.com/office/drawing/2014/main" id="{CA47FE17-1A3C-D040-9B73-D3BF1A745649}"/>
                </a:ext>
              </a:extLst>
            </p:cNvPr>
            <p:cNvSpPr txBox="1"/>
            <p:nvPr/>
          </p:nvSpPr>
          <p:spPr>
            <a:xfrm>
              <a:off x="3312457" y="1154763"/>
              <a:ext cx="82657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200" dirty="0"/>
                <a:t>2 семестр</a:t>
              </a:r>
            </a:p>
          </p:txBody>
        </p:sp>
        <p:cxnSp>
          <p:nvCxnSpPr>
            <p:cNvPr id="26" name="Прямая соединительная линия 25">
              <a:extLst>
                <a:ext uri="{FF2B5EF4-FFF2-40B4-BE49-F238E27FC236}">
                  <a16:creationId xmlns="" xmlns:a16="http://schemas.microsoft.com/office/drawing/2014/main" id="{1BA1CCC0-2D31-9741-B73D-9FDB571B8A85}"/>
                </a:ext>
              </a:extLst>
            </p:cNvPr>
            <p:cNvCxnSpPr>
              <a:cxnSpLocks/>
              <a:stCxn id="18" idx="1"/>
              <a:endCxn id="10" idx="3"/>
            </p:cNvCxnSpPr>
            <p:nvPr/>
          </p:nvCxnSpPr>
          <p:spPr>
            <a:xfrm flipH="1" flipV="1">
              <a:off x="4157292" y="1755850"/>
              <a:ext cx="1495734" cy="185985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>
              <a:extLst>
                <a:ext uri="{FF2B5EF4-FFF2-40B4-BE49-F238E27FC236}">
                  <a16:creationId xmlns="" xmlns:a16="http://schemas.microsoft.com/office/drawing/2014/main" id="{414AFE04-0248-9541-B8A0-49328CAAE6A2}"/>
                </a:ext>
              </a:extLst>
            </p:cNvPr>
            <p:cNvCxnSpPr>
              <a:cxnSpLocks/>
              <a:stCxn id="10" idx="3"/>
              <a:endCxn id="16" idx="1"/>
            </p:cNvCxnSpPr>
            <p:nvPr/>
          </p:nvCxnSpPr>
          <p:spPr>
            <a:xfrm>
              <a:off x="4157292" y="1755850"/>
              <a:ext cx="1485898" cy="95979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>
              <a:extLst>
                <a:ext uri="{FF2B5EF4-FFF2-40B4-BE49-F238E27FC236}">
                  <a16:creationId xmlns="" xmlns:a16="http://schemas.microsoft.com/office/drawing/2014/main" id="{8A5BA974-29EF-2149-9362-BAF4B4F3B898}"/>
                </a:ext>
              </a:extLst>
            </p:cNvPr>
            <p:cNvCxnSpPr>
              <a:cxnSpLocks/>
              <a:stCxn id="10" idx="3"/>
              <a:endCxn id="17" idx="1"/>
            </p:cNvCxnSpPr>
            <p:nvPr/>
          </p:nvCxnSpPr>
          <p:spPr>
            <a:xfrm>
              <a:off x="4157292" y="1755850"/>
              <a:ext cx="1485571" cy="11843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5-конечная звезда 28">
              <a:extLst>
                <a:ext uri="{FF2B5EF4-FFF2-40B4-BE49-F238E27FC236}">
                  <a16:creationId xmlns="" xmlns:a16="http://schemas.microsoft.com/office/drawing/2014/main" id="{D1071C63-3158-9548-B0E2-A2002D71C551}"/>
                </a:ext>
              </a:extLst>
            </p:cNvPr>
            <p:cNvSpPr/>
            <p:nvPr/>
          </p:nvSpPr>
          <p:spPr>
            <a:xfrm>
              <a:off x="4285702" y="2429373"/>
              <a:ext cx="352926" cy="374862"/>
            </a:xfrm>
            <a:prstGeom prst="star5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200"/>
            </a:p>
          </p:txBody>
        </p:sp>
        <p:sp>
          <p:nvSpPr>
            <p:cNvPr id="30" name="TextBox 29">
              <a:extLst>
                <a:ext uri="{FF2B5EF4-FFF2-40B4-BE49-F238E27FC236}">
                  <a16:creationId xmlns="" xmlns:a16="http://schemas.microsoft.com/office/drawing/2014/main" id="{2D18757A-A703-CE48-BBB8-318DEB808A21}"/>
                </a:ext>
              </a:extLst>
            </p:cNvPr>
            <p:cNvSpPr txBox="1"/>
            <p:nvPr/>
          </p:nvSpPr>
          <p:spPr>
            <a:xfrm>
              <a:off x="850790" y="3138204"/>
              <a:ext cx="3306501" cy="508433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>
              <a:defPPr>
                <a:defRPr lang="ru-RU"/>
              </a:defPPr>
              <a:lvl1pPr>
                <a:defRPr sz="1100"/>
              </a:lvl1pPr>
            </a:lstStyle>
            <a:p>
              <a:r>
                <a:rPr lang="ru-RU" sz="1200" dirty="0" smtClean="0"/>
                <a:t>Группа 4. Информационно-коммуникационные направления</a:t>
              </a:r>
              <a:endParaRPr lang="ru-RU" sz="1200" dirty="0"/>
            </a:p>
          </p:txBody>
        </p:sp>
        <p:sp>
          <p:nvSpPr>
            <p:cNvPr id="31" name="TextBox 30">
              <a:extLst>
                <a:ext uri="{FF2B5EF4-FFF2-40B4-BE49-F238E27FC236}">
                  <a16:creationId xmlns="" xmlns:a16="http://schemas.microsoft.com/office/drawing/2014/main" id="{2D18757A-A703-CE48-BBB8-318DEB808A21}"/>
                </a:ext>
              </a:extLst>
            </p:cNvPr>
            <p:cNvSpPr txBox="1"/>
            <p:nvPr/>
          </p:nvSpPr>
          <p:spPr>
            <a:xfrm>
              <a:off x="850841" y="4294306"/>
              <a:ext cx="3306501" cy="50328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>
              <a:defPPr>
                <a:defRPr lang="ru-RU"/>
              </a:defPPr>
              <a:lvl1pPr>
                <a:defRPr sz="1100"/>
              </a:lvl1pPr>
            </a:lstStyle>
            <a:p>
              <a:r>
                <a:rPr lang="ru-RU" sz="1200" dirty="0" smtClean="0"/>
                <a:t>Группа 6. Экономические и </a:t>
              </a:r>
              <a:r>
                <a:rPr lang="ru-RU" sz="1200" dirty="0" err="1" smtClean="0"/>
                <a:t>социогуманитарные</a:t>
              </a:r>
              <a:r>
                <a:rPr lang="ru-RU" sz="1200" dirty="0" smtClean="0"/>
                <a:t> направления</a:t>
              </a:r>
              <a:endParaRPr lang="ru-RU" sz="1200" dirty="0"/>
            </a:p>
          </p:txBody>
        </p:sp>
        <p:sp>
          <p:nvSpPr>
            <p:cNvPr id="32" name="TextBox 31">
              <a:extLst>
                <a:ext uri="{FF2B5EF4-FFF2-40B4-BE49-F238E27FC236}">
                  <a16:creationId xmlns="" xmlns:a16="http://schemas.microsoft.com/office/drawing/2014/main" id="{2D18757A-A703-CE48-BBB8-318DEB808A21}"/>
                </a:ext>
              </a:extLst>
            </p:cNvPr>
            <p:cNvSpPr txBox="1"/>
            <p:nvPr/>
          </p:nvSpPr>
          <p:spPr>
            <a:xfrm>
              <a:off x="850790" y="3720829"/>
              <a:ext cx="3306501" cy="493797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>
              <a:defPPr>
                <a:defRPr lang="ru-RU"/>
              </a:defPPr>
              <a:lvl1pPr>
                <a:defRPr sz="1100"/>
              </a:lvl1pPr>
            </a:lstStyle>
            <a:p>
              <a:r>
                <a:rPr lang="ru-RU" sz="1200" dirty="0" smtClean="0"/>
                <a:t>Группа 5. </a:t>
              </a:r>
              <a:r>
                <a:rPr lang="ru-RU" sz="1200" dirty="0" err="1" smtClean="0"/>
                <a:t>Сервисно</a:t>
              </a:r>
              <a:r>
                <a:rPr lang="ru-RU" sz="1200" dirty="0" smtClean="0"/>
                <a:t>-эксплуатационные направления</a:t>
              </a:r>
              <a:endParaRPr lang="ru-RU" sz="1200" dirty="0"/>
            </a:p>
          </p:txBody>
        </p:sp>
      </p:grpSp>
      <p:sp>
        <p:nvSpPr>
          <p:cNvPr id="48" name="Shape 26"/>
          <p:cNvSpPr txBox="1">
            <a:spLocks/>
          </p:cNvSpPr>
          <p:nvPr/>
        </p:nvSpPr>
        <p:spPr>
          <a:xfrm>
            <a:off x="3131840" y="411177"/>
            <a:ext cx="5993906" cy="6673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0234" tIns="40233" rIns="40234" bIns="40233"/>
          <a:lstStyle>
            <a:lvl1pPr>
              <a:defRPr sz="5300">
                <a:latin typeface="DINPro-Medium"/>
                <a:ea typeface="DINPro-Medium"/>
                <a:cs typeface="DINPro-Medium"/>
                <a:sym typeface="DINPro-Medium"/>
              </a:defRPr>
            </a:lvl1pPr>
          </a:lstStyle>
          <a:p>
            <a:pPr defTabSz="914273">
              <a:defRPr/>
            </a:pPr>
            <a:r>
              <a:rPr lang="ru-RU" sz="2000" dirty="0" smtClean="0">
                <a:sym typeface="Tahoma"/>
              </a:rPr>
              <a:t>Полная </a:t>
            </a:r>
            <a:r>
              <a:rPr lang="ru-RU" sz="2000" dirty="0">
                <a:sym typeface="Tahoma"/>
              </a:rPr>
              <a:t>унификация 1-го года обучения</a:t>
            </a:r>
            <a:endParaRPr lang="ru-RU" sz="2000" dirty="0"/>
          </a:p>
        </p:txBody>
      </p:sp>
      <p:sp>
        <p:nvSpPr>
          <p:cNvPr id="33" name="TextBox 32"/>
          <p:cNvSpPr txBox="1"/>
          <p:nvPr/>
        </p:nvSpPr>
        <p:spPr>
          <a:xfrm>
            <a:off x="1963972" y="195486"/>
            <a:ext cx="962821" cy="648072"/>
          </a:xfrm>
          <a:prstGeom prst="rect">
            <a:avLst/>
          </a:prstGeom>
          <a:solidFill>
            <a:schemeClr val="accent3">
              <a:lumMod val="75000"/>
            </a:schemeClr>
          </a:solidFill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91439" rIns="91439" bIns="91439" numCol="1" spcCol="38100" rtlCol="0" anchor="ctr">
            <a:noAutofit/>
          </a:bodyPr>
          <a:lstStyle/>
          <a:p>
            <a:pPr algn="ctr" defTabSz="1828754" hangingPunct="0">
              <a:defRPr/>
            </a:pPr>
            <a:r>
              <a:rPr lang="ru-RU" sz="1400" dirty="0" smtClean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Задача 1</a:t>
            </a:r>
            <a:endParaRPr lang="ru-RU" sz="1400" dirty="0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45101020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4_Оформление по умолчанию">
  <a:themeElements>
    <a:clrScheme name="Оформление по умолчанию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73779"/>
      </a:accent1>
      <a:accent2>
        <a:srgbClr val="8FD9FB"/>
      </a:accent2>
      <a:accent3>
        <a:srgbClr val="FFCC00"/>
      </a:accent3>
      <a:accent4>
        <a:srgbClr val="EB6615"/>
      </a:accent4>
      <a:accent5>
        <a:srgbClr val="C76402"/>
      </a:accent5>
      <a:accent6>
        <a:srgbClr val="B523B4"/>
      </a:accent6>
      <a:hlink>
        <a:srgbClr val="0000FF"/>
      </a:hlink>
      <a:folHlink>
        <a:srgbClr val="FF00FF"/>
      </a:folHlink>
    </a:clrScheme>
    <a:fontScheme name="Оформление по умолчанию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Оформление по умолчанию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76200" dist="381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508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91439" rIns="91439" bIns="91439" numCol="1" spcCol="38100" rtlCol="0" anchor="t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ahoma"/>
            <a:ea typeface="Tahoma"/>
            <a:cs typeface="Tahoma"/>
            <a:sym typeface="Tahom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50800" cap="flat">
          <a:solidFill>
            <a:schemeClr val="accent1"/>
          </a:solidFill>
          <a:prstDash val="solid"/>
          <a:round/>
        </a:ln>
        <a:effectLst>
          <a:outerShdw blurRad="76200" dist="381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91439" tIns="91439" rIns="91439" bIns="91439" numCol="1" spcCol="38100" rtlCol="0" anchor="t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ahoma"/>
            <a:ea typeface="Tahoma"/>
            <a:cs typeface="Tahoma"/>
            <a:sym typeface="Tahom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13_Оформление по умолчанию">
  <a:themeElements>
    <a:clrScheme name="Оформление по умолчанию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73779"/>
      </a:accent1>
      <a:accent2>
        <a:srgbClr val="8FD9FB"/>
      </a:accent2>
      <a:accent3>
        <a:srgbClr val="FFCC00"/>
      </a:accent3>
      <a:accent4>
        <a:srgbClr val="EB6615"/>
      </a:accent4>
      <a:accent5>
        <a:srgbClr val="C76402"/>
      </a:accent5>
      <a:accent6>
        <a:srgbClr val="B523B4"/>
      </a:accent6>
      <a:hlink>
        <a:srgbClr val="0000FF"/>
      </a:hlink>
      <a:folHlink>
        <a:srgbClr val="FF00FF"/>
      </a:folHlink>
    </a:clrScheme>
    <a:fontScheme name="Оформление по умолчанию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Оформление по умолчанию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76200" dist="381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508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91439" rIns="91439" bIns="91439" numCol="1" spcCol="38100" rtlCol="0" anchor="t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ahoma"/>
            <a:ea typeface="Tahoma"/>
            <a:cs typeface="Tahoma"/>
            <a:sym typeface="Tahom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50800" cap="flat">
          <a:solidFill>
            <a:schemeClr val="accent1"/>
          </a:solidFill>
          <a:prstDash val="solid"/>
          <a:round/>
        </a:ln>
        <a:effectLst>
          <a:outerShdw blurRad="76200" dist="381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91439" tIns="91439" rIns="91439" bIns="91439" numCol="1" spcCol="38100" rtlCol="0" anchor="t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ahoma"/>
            <a:ea typeface="Tahoma"/>
            <a:cs typeface="Tahoma"/>
            <a:sym typeface="Tahom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2701</TotalTime>
  <Words>3096</Words>
  <Application>Microsoft Office PowerPoint</Application>
  <PresentationFormat>Экран (16:9)</PresentationFormat>
  <Paragraphs>763</Paragraphs>
  <Slides>27</Slides>
  <Notes>27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27</vt:i4>
      </vt:variant>
    </vt:vector>
  </HeadingPairs>
  <TitlesOfParts>
    <vt:vector size="29" baseType="lpstr">
      <vt:lpstr>14_Оформление по умолчанию</vt:lpstr>
      <vt:lpstr>13_Оформление по умолчанию</vt:lpstr>
      <vt:lpstr>Методологический подход реализации модели высшего образования "2+2+2" в техническом вузе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МАИ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Любезная Елена Валентиновна</dc:creator>
  <cp:lastModifiedBy>Maria</cp:lastModifiedBy>
  <cp:revision>383</cp:revision>
  <cp:lastPrinted>2021-04-26T11:33:03Z</cp:lastPrinted>
  <dcterms:created xsi:type="dcterms:W3CDTF">2019-05-29T14:41:28Z</dcterms:created>
  <dcterms:modified xsi:type="dcterms:W3CDTF">2021-09-21T13:05:02Z</dcterms:modified>
</cp:coreProperties>
</file>